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42"/>
  </p:notesMasterIdLst>
  <p:sldIdLst>
    <p:sldId id="314" r:id="rId4"/>
    <p:sldId id="257" r:id="rId5"/>
    <p:sldId id="258" r:id="rId6"/>
    <p:sldId id="376" r:id="rId7"/>
    <p:sldId id="377" r:id="rId8"/>
    <p:sldId id="261" r:id="rId9"/>
    <p:sldId id="378" r:id="rId10"/>
    <p:sldId id="379" r:id="rId11"/>
    <p:sldId id="380" r:id="rId12"/>
    <p:sldId id="384" r:id="rId13"/>
    <p:sldId id="381" r:id="rId14"/>
    <p:sldId id="382" r:id="rId15"/>
    <p:sldId id="277" r:id="rId16"/>
    <p:sldId id="290" r:id="rId17"/>
    <p:sldId id="383" r:id="rId18"/>
    <p:sldId id="276" r:id="rId19"/>
    <p:sldId id="299" r:id="rId20"/>
    <p:sldId id="275" r:id="rId21"/>
    <p:sldId id="385" r:id="rId22"/>
    <p:sldId id="260" r:id="rId23"/>
    <p:sldId id="331" r:id="rId24"/>
    <p:sldId id="289" r:id="rId25"/>
    <p:sldId id="295" r:id="rId26"/>
    <p:sldId id="303" r:id="rId27"/>
    <p:sldId id="388" r:id="rId28"/>
    <p:sldId id="313" r:id="rId29"/>
    <p:sldId id="312" r:id="rId30"/>
    <p:sldId id="387" r:id="rId31"/>
    <p:sldId id="315" r:id="rId32"/>
    <p:sldId id="304" r:id="rId33"/>
    <p:sldId id="386" r:id="rId34"/>
    <p:sldId id="344" r:id="rId35"/>
    <p:sldId id="362" r:id="rId36"/>
    <p:sldId id="346" r:id="rId37"/>
    <p:sldId id="352" r:id="rId38"/>
    <p:sldId id="353" r:id="rId39"/>
    <p:sldId id="301" r:id="rId40"/>
    <p:sldId id="26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00"/>
    <a:srgbClr val="6B2A00"/>
    <a:srgbClr val="004F88"/>
    <a:srgbClr val="00A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Численность педагогов </a:t>
            </a:r>
          </a:p>
          <a:p>
            <a:pPr algn="l">
              <a:defRPr/>
            </a:pPr>
            <a:r>
              <a:rPr lang="ru-RU" dirty="0"/>
              <a:t>дополнительного образования</a:t>
            </a:r>
          </a:p>
        </c:rich>
      </c:tx>
      <c:layout>
        <c:manualLayout>
          <c:xMode val="edge"/>
          <c:yMode val="edge"/>
          <c:x val="1.0949496839062756E-2"/>
          <c:y val="4.03699260884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43045750950595"/>
          <c:y val="0.22888679032298029"/>
          <c:w val="0.32524725551257871"/>
          <c:h val="0.573808061980501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педагогов дополнительного образования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1-D3D2-41DE-94C4-CE796CC856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3-D3D2-41DE-94C4-CE796CC856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Имеют высшее профессиональное образование</c:v>
                </c:pt>
                <c:pt idx="1">
                  <c:v>Имеют среднее профессиональное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3548</c:v>
                </c:pt>
                <c:pt idx="1">
                  <c:v>1065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D2-41DE-94C4-CE796CC8561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1941783013876324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20B-412C-8A3E-CE16B187DBD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20B-412C-8A3E-CE16B187DBD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20B-412C-8A3E-CE16B187DB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20B-412C-8A3E-CE16B187DBD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20B-412C-8A3E-CE16B187DBD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20B-412C-8A3E-CE16B187DB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Техническая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2711</c:v>
                </c:pt>
                <c:pt idx="1">
                  <c:v>1751</c:v>
                </c:pt>
                <c:pt idx="2">
                  <c:v>1728</c:v>
                </c:pt>
                <c:pt idx="3">
                  <c:v>902</c:v>
                </c:pt>
                <c:pt idx="4" formatCode="General">
                  <c:v>774</c:v>
                </c:pt>
                <c:pt idx="5" formatCode="General">
                  <c:v>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B-412C-8A3E-CE16B187DB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9664229426116"/>
          <c:y val="1.8852260990998047E-2"/>
          <c:w val="0.61287999321316489"/>
          <c:h val="0.8750185773672396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Туристско-краеведческая</c:v>
                </c:pt>
                <c:pt idx="1">
                  <c:v>Техническая</c:v>
                </c:pt>
                <c:pt idx="2">
                  <c:v>Естественнонаучная</c:v>
                </c:pt>
                <c:pt idx="3">
                  <c:v>Физкультурно-спортивная</c:v>
                </c:pt>
                <c:pt idx="4">
                  <c:v>Социально-гуманитарная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26012</c:v>
                </c:pt>
                <c:pt idx="1">
                  <c:v>31570</c:v>
                </c:pt>
                <c:pt idx="2">
                  <c:v>36303</c:v>
                </c:pt>
                <c:pt idx="3">
                  <c:v>73734</c:v>
                </c:pt>
                <c:pt idx="4">
                  <c:v>78130</c:v>
                </c:pt>
                <c:pt idx="5">
                  <c:v>100478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2-43B1-B214-2326AFCE3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003112"/>
        <c:axId val="485007072"/>
      </c:barChart>
      <c:catAx>
        <c:axId val="485003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7072"/>
        <c:crosses val="autoZero"/>
        <c:auto val="1"/>
        <c:lblAlgn val="ctr"/>
        <c:lblOffset val="100"/>
        <c:noMultiLvlLbl val="0"/>
      </c:catAx>
      <c:valAx>
        <c:axId val="48500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9664229426116"/>
          <c:y val="1.8852260990998047E-2"/>
          <c:w val="0.61287999321316489"/>
          <c:h val="0.8750185773672396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Туристско-краеведческая</c:v>
                </c:pt>
                <c:pt idx="1">
                  <c:v>Техническая</c:v>
                </c:pt>
                <c:pt idx="2">
                  <c:v>Естественнонаучная</c:v>
                </c:pt>
                <c:pt idx="3">
                  <c:v>Физкультурно-спортивная</c:v>
                </c:pt>
                <c:pt idx="4">
                  <c:v>Социально-гуманитарная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27228</c:v>
                </c:pt>
                <c:pt idx="1">
                  <c:v>31946</c:v>
                </c:pt>
                <c:pt idx="2">
                  <c:v>35788</c:v>
                </c:pt>
                <c:pt idx="3">
                  <c:v>73376</c:v>
                </c:pt>
                <c:pt idx="4">
                  <c:v>82192</c:v>
                </c:pt>
                <c:pt idx="5">
                  <c:v>99704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2-43B1-B214-2326AFCE3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003112"/>
        <c:axId val="485007072"/>
      </c:barChart>
      <c:catAx>
        <c:axId val="485003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7072"/>
        <c:crosses val="autoZero"/>
        <c:auto val="1"/>
        <c:lblAlgn val="ctr"/>
        <c:lblOffset val="100"/>
        <c:noMultiLvlLbl val="0"/>
      </c:catAx>
      <c:valAx>
        <c:axId val="48500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новых программ реализуемых по СЗ в 2025 году</a:t>
            </a:r>
          </a:p>
        </c:rich>
      </c:tx>
      <c:layout>
        <c:manualLayout>
          <c:xMode val="edge"/>
          <c:yMode val="edge"/>
          <c:x val="0.14629903707548317"/>
          <c:y val="3.86979412390552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48723397498803E-2"/>
          <c:y val="0.12016142424674862"/>
          <c:w val="0.89102274591041408"/>
          <c:h val="0.358335064245184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FA-488A-86E9-29427DE79B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FA-488A-86E9-29427DE79B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FA-488A-86E9-29427DE79B3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9F-4835-92B3-504A456E4D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9F-4835-92B3-504A456E4DF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9F-4835-92B3-504A456E4D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Туристско-краеведческая</c:v>
                </c:pt>
                <c:pt idx="5">
                  <c:v>Естественнонаучная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</c:v>
                </c:pt>
                <c:pt idx="1">
                  <c:v>38</c:v>
                </c:pt>
                <c:pt idx="2">
                  <c:v>33</c:v>
                </c:pt>
                <c:pt idx="3">
                  <c:v>24</c:v>
                </c:pt>
                <c:pt idx="4">
                  <c:v>22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D-438B-8679-275CBC0CEA2F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Туристско-краеведческая</c:v>
                </c:pt>
                <c:pt idx="5">
                  <c:v>Естественнонаучная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1D-438B-8679-275CBC0CEA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93465960"/>
        <c:axId val="1093462352"/>
        <c:axId val="0"/>
      </c:bar3DChart>
      <c:catAx>
        <c:axId val="1093465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462352"/>
        <c:crosses val="autoZero"/>
        <c:auto val="1"/>
        <c:lblAlgn val="ctr"/>
        <c:lblOffset val="100"/>
        <c:noMultiLvlLbl val="0"/>
      </c:catAx>
      <c:valAx>
        <c:axId val="109346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4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6F52F-5D43-4A53-8EE7-CE96A944B12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F8C2AFC-F71A-457F-9A56-6A5BC981B2BC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  <a:bevelB w="152400" h="50800" prst="softRound"/>
        </a:sp3d>
      </dgm:spPr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</a:p>
        <a:p>
          <a:r>
            <a: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8 588</a:t>
          </a:r>
          <a:endParaRPr lang="ru-RU" sz="1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4C8C5-0E69-4172-93F3-CAC86F5C3F94}" type="parTrans" cxnId="{F993C033-2F55-461B-BE1E-9809C3A0FA1C}">
      <dgm:prSet/>
      <dgm:spPr/>
      <dgm:t>
        <a:bodyPr/>
        <a:lstStyle/>
        <a:p>
          <a:endParaRPr lang="ru-RU"/>
        </a:p>
      </dgm:t>
    </dgm:pt>
    <dgm:pt modelId="{DC3CAC95-D9F6-432E-A3F6-12161EA2656E}" type="sibTrans" cxnId="{F993C033-2F55-461B-BE1E-9809C3A0FA1C}">
      <dgm:prSet/>
      <dgm:spPr/>
      <dgm:t>
        <a:bodyPr/>
        <a:lstStyle/>
        <a:p>
          <a:endParaRPr lang="ru-RU"/>
        </a:p>
      </dgm:t>
    </dgm:pt>
    <dgm:pt modelId="{6239B42F-8CD9-48F8-83A5-0867EE5E0827}" type="asst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gm:spPr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r>
            <a: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161</a:t>
          </a:r>
          <a:endParaRPr lang="ru-RU" sz="20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B6B34F-57B7-4A28-9FEE-B8D8E87718EB}" type="parTrans" cxnId="{536220A7-1C1A-46F8-AC87-7D88D2AEE685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ru-RU"/>
        </a:p>
      </dgm:t>
    </dgm:pt>
    <dgm:pt modelId="{66336471-4FCA-4BAC-8B4A-5D30B46CD27E}" type="sibTrans" cxnId="{536220A7-1C1A-46F8-AC87-7D88D2AEE685}">
      <dgm:prSet/>
      <dgm:spPr/>
      <dgm:t>
        <a:bodyPr/>
        <a:lstStyle/>
        <a:p>
          <a:endParaRPr lang="ru-RU"/>
        </a:p>
      </dgm:t>
    </dgm:pt>
    <dgm:pt modelId="{2A4292EB-16FD-4149-88A3-3B353F0492FD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gm:spPr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r>
            <a: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40</a:t>
          </a:r>
          <a:endParaRPr lang="ru-RU" sz="20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F859E9-89EB-45CB-BADC-E66DD445EE3D}" type="parTrans" cxnId="{D7F51AB0-C081-4CB9-986C-A8CB1AF45816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ru-RU"/>
        </a:p>
      </dgm:t>
    </dgm:pt>
    <dgm:pt modelId="{CF2E4A23-E482-40F3-9669-86141DB5B0DC}" type="sibTrans" cxnId="{D7F51AB0-C081-4CB9-986C-A8CB1AF45816}">
      <dgm:prSet/>
      <dgm:spPr/>
      <dgm:t>
        <a:bodyPr/>
        <a:lstStyle/>
        <a:p>
          <a:endParaRPr lang="ru-RU"/>
        </a:p>
      </dgm:t>
    </dgm:pt>
    <dgm:pt modelId="{42BCE992-1530-4B72-B235-4286E0514D3A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gm:spPr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r>
            <a: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121</a:t>
          </a:r>
          <a:endParaRPr lang="ru-RU" sz="20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89EB4-6B25-48AD-A557-B252059CBCEF}" type="parTrans" cxnId="{A946D766-49E4-4FF0-B893-39771B24C946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ru-RU"/>
        </a:p>
      </dgm:t>
    </dgm:pt>
    <dgm:pt modelId="{64249528-F8C6-4459-980E-CA9A0D1D98B1}" type="sibTrans" cxnId="{A946D766-49E4-4FF0-B893-39771B24C946}">
      <dgm:prSet/>
      <dgm:spPr/>
      <dgm:t>
        <a:bodyPr/>
        <a:lstStyle/>
        <a:p>
          <a:endParaRPr lang="ru-RU"/>
        </a:p>
      </dgm:t>
    </dgm:pt>
    <dgm:pt modelId="{5317648A-CD7A-4222-8C3F-1110CC3CB9E4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gm:spPr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r>
            <a: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4 362</a:t>
          </a:r>
          <a:endParaRPr lang="ru-RU" sz="20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B5A02-F1BD-493D-9689-DCDC7FF742A1}" type="parTrans" cxnId="{42451995-AF2F-4B5F-9C16-262E1AA8AD89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ru-RU"/>
        </a:p>
      </dgm:t>
    </dgm:pt>
    <dgm:pt modelId="{E96C37EE-5A72-4EE1-87F1-D8D4844BA7EE}" type="sibTrans" cxnId="{42451995-AF2F-4B5F-9C16-262E1AA8AD89}">
      <dgm:prSet/>
      <dgm:spPr/>
      <dgm:t>
        <a:bodyPr/>
        <a:lstStyle/>
        <a:p>
          <a:endParaRPr lang="ru-RU"/>
        </a:p>
      </dgm:t>
    </dgm:pt>
    <dgm:pt modelId="{455C50C0-BDB7-46EB-9B3A-E56966BDA1E1}">
      <dgm:prSet custT="1"/>
      <dgm:spPr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gm:spPr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 СЗ ПФ</a:t>
          </a:r>
        </a:p>
        <a:p>
          <a:r>
            <a: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854</a:t>
          </a:r>
          <a:endParaRPr lang="ru-RU" sz="20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3D0BE3-C5F3-4FA0-BB1A-0564D3D21E4D}" type="parTrans" cxnId="{F2719A28-D715-4753-8DF0-48950B5AAE08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ru-RU"/>
        </a:p>
      </dgm:t>
    </dgm:pt>
    <dgm:pt modelId="{5C57556F-B095-42D7-9E82-2D8BE1ABE1B0}" type="sibTrans" cxnId="{F2719A28-D715-4753-8DF0-48950B5AAE08}">
      <dgm:prSet/>
      <dgm:spPr/>
      <dgm:t>
        <a:bodyPr/>
        <a:lstStyle/>
        <a:p>
          <a:endParaRPr lang="ru-RU"/>
        </a:p>
      </dgm:t>
    </dgm:pt>
    <dgm:pt modelId="{B117221E-4BAE-4F52-8205-65468B3161E7}" type="pres">
      <dgm:prSet presAssocID="{8916F52F-5D43-4A53-8EE7-CE96A944B1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56947E-E837-47BA-80A6-BD544CAE8B8B}" type="pres">
      <dgm:prSet presAssocID="{3F8C2AFC-F71A-457F-9A56-6A5BC981B2BC}" presName="hierRoot1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DA8AF8BB-0BF9-4D3F-9A0A-C151E1BE347B}" type="pres">
      <dgm:prSet presAssocID="{3F8C2AFC-F71A-457F-9A56-6A5BC981B2BC}" presName="composite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916B2AE-0853-49D5-A381-87765CBB4E51}" type="pres">
      <dgm:prSet presAssocID="{3F8C2AFC-F71A-457F-9A56-6A5BC981B2BC}" presName="background" presStyleLbl="node0" presStyleIdx="0" presStyleCnt="1"/>
      <dgm:spPr>
        <a:solidFill>
          <a:srgbClr val="008080"/>
        </a:solidFill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22B7B0C-DF46-4C2D-B693-057FD9D68DC1}" type="pres">
      <dgm:prSet presAssocID="{3F8C2AFC-F71A-457F-9A56-6A5BC981B2BC}" presName="text" presStyleLbl="fgAcc0" presStyleIdx="0" presStyleCnt="1" custScaleX="104639" custScaleY="1126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B036E1-D251-4EEC-B803-8452D81C5009}" type="pres">
      <dgm:prSet presAssocID="{3F8C2AFC-F71A-457F-9A56-6A5BC981B2BC}" presName="hierChild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E04DCEA-68F9-4937-A521-12348BEA9E21}" type="pres">
      <dgm:prSet presAssocID="{C8B6B34F-57B7-4A28-9FEE-B8D8E87718EB}" presName="Name10" presStyleLbl="parChTrans1D2" presStyleIdx="0" presStyleCnt="5"/>
      <dgm:spPr/>
      <dgm:t>
        <a:bodyPr/>
        <a:lstStyle/>
        <a:p>
          <a:endParaRPr lang="ru-RU"/>
        </a:p>
      </dgm:t>
    </dgm:pt>
    <dgm:pt modelId="{A81FDDBB-4DD8-49B7-9D78-A198C8BB306C}" type="pres">
      <dgm:prSet presAssocID="{6239B42F-8CD9-48F8-83A5-0867EE5E0827}" presName="hierRoot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3D1BE91F-9B07-42E9-B033-D85042E1883A}" type="pres">
      <dgm:prSet presAssocID="{6239B42F-8CD9-48F8-83A5-0867EE5E0827}" presName="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1C44DCB4-AD37-470C-921F-8952D7E14072}" type="pres">
      <dgm:prSet presAssocID="{6239B42F-8CD9-48F8-83A5-0867EE5E0827}" presName="background2" presStyleLbl="asst1" presStyleIdx="0" presStyleCnt="1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EFCD92F-AB02-4362-B567-8B3697628166}" type="pres">
      <dgm:prSet presAssocID="{6239B42F-8CD9-48F8-83A5-0867EE5E0827}" presName="text2" presStyleLbl="fgAcc2" presStyleIdx="0" presStyleCnt="5" custScaleX="92880" custScaleY="135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3E8DFE-4226-429B-AA7B-66E9590E3E6D}" type="pres">
      <dgm:prSet presAssocID="{6239B42F-8CD9-48F8-83A5-0867EE5E0827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676D0CE-5725-44A8-8529-6A834743F57A}" type="pres">
      <dgm:prSet presAssocID="{3BF859E9-89EB-45CB-BADC-E66DD445EE3D}" presName="Name10" presStyleLbl="parChTrans1D2" presStyleIdx="1" presStyleCnt="5"/>
      <dgm:spPr/>
      <dgm:t>
        <a:bodyPr/>
        <a:lstStyle/>
        <a:p>
          <a:endParaRPr lang="ru-RU"/>
        </a:p>
      </dgm:t>
    </dgm:pt>
    <dgm:pt modelId="{1813BBEE-7F54-413D-BB12-79A3D6147189}" type="pres">
      <dgm:prSet presAssocID="{2A4292EB-16FD-4149-88A3-3B353F0492FD}" presName="hierRoot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04E9CE92-9A2B-481B-A436-BC686A9EE2F3}" type="pres">
      <dgm:prSet presAssocID="{2A4292EB-16FD-4149-88A3-3B353F0492FD}" presName="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92D1456-838C-400A-AAE8-A3D462EF95A9}" type="pres">
      <dgm:prSet presAssocID="{2A4292EB-16FD-4149-88A3-3B353F0492FD}" presName="background2" presStyleLbl="node2" presStyleIdx="0" presStyleCnt="4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C132D6F0-9B82-4DA4-A20C-617B89206C19}" type="pres">
      <dgm:prSet presAssocID="{2A4292EB-16FD-4149-88A3-3B353F0492FD}" presName="text2" presStyleLbl="fgAcc2" presStyleIdx="1" presStyleCnt="5" custScaleX="98770" custScaleY="1374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2D801-88F1-4CF4-9697-CEB6950EAF29}" type="pres">
      <dgm:prSet presAssocID="{2A4292EB-16FD-4149-88A3-3B353F0492FD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FF0CEE5-72E2-45E2-B251-8188E802D246}" type="pres">
      <dgm:prSet presAssocID="{AC089EB4-6B25-48AD-A557-B252059CBCE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F6D98DB3-A9CE-4EB0-89D8-7BB04C486A85}" type="pres">
      <dgm:prSet presAssocID="{42BCE992-1530-4B72-B235-4286E0514D3A}" presName="hierRoot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3599C63-17F1-481E-80AD-B9DC68E32427}" type="pres">
      <dgm:prSet presAssocID="{42BCE992-1530-4B72-B235-4286E0514D3A}" presName="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9AF03AFD-5712-4B65-B8B9-0C78AFF57A8A}" type="pres">
      <dgm:prSet presAssocID="{42BCE992-1530-4B72-B235-4286E0514D3A}" presName="background2" presStyleLbl="node2" presStyleIdx="1" presStyleCnt="4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27CF4515-1C19-4789-B48A-3FBC0AB02375}" type="pres">
      <dgm:prSet presAssocID="{42BCE992-1530-4B72-B235-4286E0514D3A}" presName="text2" presStyleLbl="fgAcc2" presStyleIdx="2" presStyleCnt="5" custScaleX="103452" custScaleY="1372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6552FA-A5B3-4041-9610-C39E9000B0DD}" type="pres">
      <dgm:prSet presAssocID="{42BCE992-1530-4B72-B235-4286E0514D3A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08649FC6-EB9E-482A-AD53-9626DD919E7A}" type="pres">
      <dgm:prSet presAssocID="{493D0BE3-C5F3-4FA0-BB1A-0564D3D21E4D}" presName="Name10" presStyleLbl="parChTrans1D2" presStyleIdx="3" presStyleCnt="5"/>
      <dgm:spPr/>
      <dgm:t>
        <a:bodyPr/>
        <a:lstStyle/>
        <a:p>
          <a:endParaRPr lang="ru-RU"/>
        </a:p>
      </dgm:t>
    </dgm:pt>
    <dgm:pt modelId="{8AB0241C-8C8A-472F-94D2-0527BEA47079}" type="pres">
      <dgm:prSet presAssocID="{455C50C0-BDB7-46EB-9B3A-E56966BDA1E1}" presName="hierRoot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AE24E3FD-DB12-4FFD-9F03-119182B99EA2}" type="pres">
      <dgm:prSet presAssocID="{455C50C0-BDB7-46EB-9B3A-E56966BDA1E1}" presName="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B77E740-85C0-4E1C-ABC5-44C2E417C594}" type="pres">
      <dgm:prSet presAssocID="{455C50C0-BDB7-46EB-9B3A-E56966BDA1E1}" presName="background2" presStyleLbl="node2" presStyleIdx="2" presStyleCnt="4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D338D384-D36E-4071-AE1B-A1C446AE6C81}" type="pres">
      <dgm:prSet presAssocID="{455C50C0-BDB7-46EB-9B3A-E56966BDA1E1}" presName="text2" presStyleLbl="fgAcc2" presStyleIdx="3" presStyleCnt="5" custScaleX="107442" custScaleY="1408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4D510C-4811-41E5-A412-75C00D4ABC30}" type="pres">
      <dgm:prSet presAssocID="{455C50C0-BDB7-46EB-9B3A-E56966BDA1E1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AFEFD204-0087-4848-820A-7E045FD0B9DB}" type="pres">
      <dgm:prSet presAssocID="{409B5A02-F1BD-493D-9689-DCDC7FF742A1}" presName="Name10" presStyleLbl="parChTrans1D2" presStyleIdx="4" presStyleCnt="5"/>
      <dgm:spPr/>
      <dgm:t>
        <a:bodyPr/>
        <a:lstStyle/>
        <a:p>
          <a:endParaRPr lang="ru-RU"/>
        </a:p>
      </dgm:t>
    </dgm:pt>
    <dgm:pt modelId="{9BB4A90E-26A0-46C9-8E70-124DA297E6C3}" type="pres">
      <dgm:prSet presAssocID="{5317648A-CD7A-4222-8C3F-1110CC3CB9E4}" presName="hierRoot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958AEB80-077A-423A-A70A-7FF4B9F55592}" type="pres">
      <dgm:prSet presAssocID="{5317648A-CD7A-4222-8C3F-1110CC3CB9E4}" presName="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3080AD3D-0479-4451-9446-9AF6ACA74CAB}" type="pres">
      <dgm:prSet presAssocID="{5317648A-CD7A-4222-8C3F-1110CC3CB9E4}" presName="background2" presStyleLbl="node2" presStyleIdx="3" presStyleCnt="4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1B93DF86-33D3-445A-96F8-8EDFCAC941E1}" type="pres">
      <dgm:prSet presAssocID="{5317648A-CD7A-4222-8C3F-1110CC3CB9E4}" presName="text2" presStyleLbl="fgAcc2" presStyleIdx="4" presStyleCnt="5" custScaleX="106271" custScaleY="142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C0ECDD-2956-4169-9980-C8B6C52EB8D9}" type="pres">
      <dgm:prSet presAssocID="{5317648A-CD7A-4222-8C3F-1110CC3CB9E4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</dgm:ptLst>
  <dgm:cxnLst>
    <dgm:cxn modelId="{42451995-AF2F-4B5F-9C16-262E1AA8AD89}" srcId="{3F8C2AFC-F71A-457F-9A56-6A5BC981B2BC}" destId="{5317648A-CD7A-4222-8C3F-1110CC3CB9E4}" srcOrd="4" destOrd="0" parTransId="{409B5A02-F1BD-493D-9689-DCDC7FF742A1}" sibTransId="{E96C37EE-5A72-4EE1-87F1-D8D4844BA7EE}"/>
    <dgm:cxn modelId="{1B32AF8D-6AB9-47B7-B0AC-D98EFB4806E9}" type="presOf" srcId="{5317648A-CD7A-4222-8C3F-1110CC3CB9E4}" destId="{1B93DF86-33D3-445A-96F8-8EDFCAC941E1}" srcOrd="0" destOrd="0" presId="urn:microsoft.com/office/officeart/2005/8/layout/hierarchy1"/>
    <dgm:cxn modelId="{A67DE761-6B51-4ADA-A475-EBE2ECD55160}" type="presOf" srcId="{2A4292EB-16FD-4149-88A3-3B353F0492FD}" destId="{C132D6F0-9B82-4DA4-A20C-617B89206C19}" srcOrd="0" destOrd="0" presId="urn:microsoft.com/office/officeart/2005/8/layout/hierarchy1"/>
    <dgm:cxn modelId="{D7F51AB0-C081-4CB9-986C-A8CB1AF45816}" srcId="{3F8C2AFC-F71A-457F-9A56-6A5BC981B2BC}" destId="{2A4292EB-16FD-4149-88A3-3B353F0492FD}" srcOrd="1" destOrd="0" parTransId="{3BF859E9-89EB-45CB-BADC-E66DD445EE3D}" sibTransId="{CF2E4A23-E482-40F3-9669-86141DB5B0DC}"/>
    <dgm:cxn modelId="{F2719A28-D715-4753-8DF0-48950B5AAE08}" srcId="{3F8C2AFC-F71A-457F-9A56-6A5BC981B2BC}" destId="{455C50C0-BDB7-46EB-9B3A-E56966BDA1E1}" srcOrd="3" destOrd="0" parTransId="{493D0BE3-C5F3-4FA0-BB1A-0564D3D21E4D}" sibTransId="{5C57556F-B095-42D7-9E82-2D8BE1ABE1B0}"/>
    <dgm:cxn modelId="{C9F883A2-6937-46CF-B02C-4C7EE99A4A46}" type="presOf" srcId="{8916F52F-5D43-4A53-8EE7-CE96A944B12A}" destId="{B117221E-4BAE-4F52-8205-65468B3161E7}" srcOrd="0" destOrd="0" presId="urn:microsoft.com/office/officeart/2005/8/layout/hierarchy1"/>
    <dgm:cxn modelId="{15A1EB04-B3E5-47BD-B406-2A2D3431BC85}" type="presOf" srcId="{42BCE992-1530-4B72-B235-4286E0514D3A}" destId="{27CF4515-1C19-4789-B48A-3FBC0AB02375}" srcOrd="0" destOrd="0" presId="urn:microsoft.com/office/officeart/2005/8/layout/hierarchy1"/>
    <dgm:cxn modelId="{7B7DC639-C661-45EA-89D1-D776DF0CC729}" type="presOf" srcId="{493D0BE3-C5F3-4FA0-BB1A-0564D3D21E4D}" destId="{08649FC6-EB9E-482A-AD53-9626DD919E7A}" srcOrd="0" destOrd="0" presId="urn:microsoft.com/office/officeart/2005/8/layout/hierarchy1"/>
    <dgm:cxn modelId="{F993C033-2F55-461B-BE1E-9809C3A0FA1C}" srcId="{8916F52F-5D43-4A53-8EE7-CE96A944B12A}" destId="{3F8C2AFC-F71A-457F-9A56-6A5BC981B2BC}" srcOrd="0" destOrd="0" parTransId="{4E54C8C5-0E69-4172-93F3-CAC86F5C3F94}" sibTransId="{DC3CAC95-D9F6-432E-A3F6-12161EA2656E}"/>
    <dgm:cxn modelId="{BCFCBAC4-14D0-4016-9960-ADBD69D136A2}" type="presOf" srcId="{C8B6B34F-57B7-4A28-9FEE-B8D8E87718EB}" destId="{EE04DCEA-68F9-4937-A521-12348BEA9E21}" srcOrd="0" destOrd="0" presId="urn:microsoft.com/office/officeart/2005/8/layout/hierarchy1"/>
    <dgm:cxn modelId="{7FAA7C74-1DF6-4432-A9B1-0618556FEF51}" type="presOf" srcId="{455C50C0-BDB7-46EB-9B3A-E56966BDA1E1}" destId="{D338D384-D36E-4071-AE1B-A1C446AE6C81}" srcOrd="0" destOrd="0" presId="urn:microsoft.com/office/officeart/2005/8/layout/hierarchy1"/>
    <dgm:cxn modelId="{A946D766-49E4-4FF0-B893-39771B24C946}" srcId="{3F8C2AFC-F71A-457F-9A56-6A5BC981B2BC}" destId="{42BCE992-1530-4B72-B235-4286E0514D3A}" srcOrd="2" destOrd="0" parTransId="{AC089EB4-6B25-48AD-A557-B252059CBCEF}" sibTransId="{64249528-F8C6-4459-980E-CA9A0D1D98B1}"/>
    <dgm:cxn modelId="{BCDB55A7-DED1-46C5-A36E-A7602A902605}" type="presOf" srcId="{409B5A02-F1BD-493D-9689-DCDC7FF742A1}" destId="{AFEFD204-0087-4848-820A-7E045FD0B9DB}" srcOrd="0" destOrd="0" presId="urn:microsoft.com/office/officeart/2005/8/layout/hierarchy1"/>
    <dgm:cxn modelId="{536220A7-1C1A-46F8-AC87-7D88D2AEE685}" srcId="{3F8C2AFC-F71A-457F-9A56-6A5BC981B2BC}" destId="{6239B42F-8CD9-48F8-83A5-0867EE5E0827}" srcOrd="0" destOrd="0" parTransId="{C8B6B34F-57B7-4A28-9FEE-B8D8E87718EB}" sibTransId="{66336471-4FCA-4BAC-8B4A-5D30B46CD27E}"/>
    <dgm:cxn modelId="{52DD1958-3956-40BA-9A43-B7F1D0A1C9AC}" type="presOf" srcId="{3F8C2AFC-F71A-457F-9A56-6A5BC981B2BC}" destId="{F22B7B0C-DF46-4C2D-B693-057FD9D68DC1}" srcOrd="0" destOrd="0" presId="urn:microsoft.com/office/officeart/2005/8/layout/hierarchy1"/>
    <dgm:cxn modelId="{7B206F33-3A49-4EE1-A322-CB1E7F7EBEFF}" type="presOf" srcId="{6239B42F-8CD9-48F8-83A5-0867EE5E0827}" destId="{EEFCD92F-AB02-4362-B567-8B3697628166}" srcOrd="0" destOrd="0" presId="urn:microsoft.com/office/officeart/2005/8/layout/hierarchy1"/>
    <dgm:cxn modelId="{68412388-9840-46BD-AA0D-53B108635CD9}" type="presOf" srcId="{AC089EB4-6B25-48AD-A557-B252059CBCEF}" destId="{BFF0CEE5-72E2-45E2-B251-8188E802D246}" srcOrd="0" destOrd="0" presId="urn:microsoft.com/office/officeart/2005/8/layout/hierarchy1"/>
    <dgm:cxn modelId="{2CB8DE2F-9382-4B68-A387-2B6C0A36F809}" type="presOf" srcId="{3BF859E9-89EB-45CB-BADC-E66DD445EE3D}" destId="{6676D0CE-5725-44A8-8529-6A834743F57A}" srcOrd="0" destOrd="0" presId="urn:microsoft.com/office/officeart/2005/8/layout/hierarchy1"/>
    <dgm:cxn modelId="{A7015FF5-5866-44A6-AEB0-CEF6B6A9F5F4}" type="presParOf" srcId="{B117221E-4BAE-4F52-8205-65468B3161E7}" destId="{3B56947E-E837-47BA-80A6-BD544CAE8B8B}" srcOrd="0" destOrd="0" presId="urn:microsoft.com/office/officeart/2005/8/layout/hierarchy1"/>
    <dgm:cxn modelId="{3F8F7DDF-5B20-49C4-BACE-A77DF41D91B1}" type="presParOf" srcId="{3B56947E-E837-47BA-80A6-BD544CAE8B8B}" destId="{DA8AF8BB-0BF9-4D3F-9A0A-C151E1BE347B}" srcOrd="0" destOrd="0" presId="urn:microsoft.com/office/officeart/2005/8/layout/hierarchy1"/>
    <dgm:cxn modelId="{3AA8DA07-0980-4955-99F7-3BFF83BE9CE4}" type="presParOf" srcId="{DA8AF8BB-0BF9-4D3F-9A0A-C151E1BE347B}" destId="{F916B2AE-0853-49D5-A381-87765CBB4E51}" srcOrd="0" destOrd="0" presId="urn:microsoft.com/office/officeart/2005/8/layout/hierarchy1"/>
    <dgm:cxn modelId="{21036D17-353E-4E22-A18E-6952A38EE6EC}" type="presParOf" srcId="{DA8AF8BB-0BF9-4D3F-9A0A-C151E1BE347B}" destId="{F22B7B0C-DF46-4C2D-B693-057FD9D68DC1}" srcOrd="1" destOrd="0" presId="urn:microsoft.com/office/officeart/2005/8/layout/hierarchy1"/>
    <dgm:cxn modelId="{BE7AED96-EC2A-4D13-820F-DEB27B7A909C}" type="presParOf" srcId="{3B56947E-E837-47BA-80A6-BD544CAE8B8B}" destId="{F8B036E1-D251-4EEC-B803-8452D81C5009}" srcOrd="1" destOrd="0" presId="urn:microsoft.com/office/officeart/2005/8/layout/hierarchy1"/>
    <dgm:cxn modelId="{C51DBC22-650B-4D5B-B9BA-FF7530289216}" type="presParOf" srcId="{F8B036E1-D251-4EEC-B803-8452D81C5009}" destId="{EE04DCEA-68F9-4937-A521-12348BEA9E21}" srcOrd="0" destOrd="0" presId="urn:microsoft.com/office/officeart/2005/8/layout/hierarchy1"/>
    <dgm:cxn modelId="{F5ADA421-3093-439B-BE05-8F3E07400DEC}" type="presParOf" srcId="{F8B036E1-D251-4EEC-B803-8452D81C5009}" destId="{A81FDDBB-4DD8-49B7-9D78-A198C8BB306C}" srcOrd="1" destOrd="0" presId="urn:microsoft.com/office/officeart/2005/8/layout/hierarchy1"/>
    <dgm:cxn modelId="{688720DF-BFBC-4AF4-94A2-52DAB1353696}" type="presParOf" srcId="{A81FDDBB-4DD8-49B7-9D78-A198C8BB306C}" destId="{3D1BE91F-9B07-42E9-B033-D85042E1883A}" srcOrd="0" destOrd="0" presId="urn:microsoft.com/office/officeart/2005/8/layout/hierarchy1"/>
    <dgm:cxn modelId="{FA983F5C-05FC-4788-A45B-665C2842BA70}" type="presParOf" srcId="{3D1BE91F-9B07-42E9-B033-D85042E1883A}" destId="{1C44DCB4-AD37-470C-921F-8952D7E14072}" srcOrd="0" destOrd="0" presId="urn:microsoft.com/office/officeart/2005/8/layout/hierarchy1"/>
    <dgm:cxn modelId="{1036931E-3FE8-4205-9D18-3488EF16EC1B}" type="presParOf" srcId="{3D1BE91F-9B07-42E9-B033-D85042E1883A}" destId="{EEFCD92F-AB02-4362-B567-8B3697628166}" srcOrd="1" destOrd="0" presId="urn:microsoft.com/office/officeart/2005/8/layout/hierarchy1"/>
    <dgm:cxn modelId="{577AC02F-4833-48E4-BB86-5476914FEBC7}" type="presParOf" srcId="{A81FDDBB-4DD8-49B7-9D78-A198C8BB306C}" destId="{013E8DFE-4226-429B-AA7B-66E9590E3E6D}" srcOrd="1" destOrd="0" presId="urn:microsoft.com/office/officeart/2005/8/layout/hierarchy1"/>
    <dgm:cxn modelId="{80788953-4305-4295-8E03-BC8D3DA9C06A}" type="presParOf" srcId="{F8B036E1-D251-4EEC-B803-8452D81C5009}" destId="{6676D0CE-5725-44A8-8529-6A834743F57A}" srcOrd="2" destOrd="0" presId="urn:microsoft.com/office/officeart/2005/8/layout/hierarchy1"/>
    <dgm:cxn modelId="{76B4E58F-C2F2-4BC0-A38A-0C6B6041C9B1}" type="presParOf" srcId="{F8B036E1-D251-4EEC-B803-8452D81C5009}" destId="{1813BBEE-7F54-413D-BB12-79A3D6147189}" srcOrd="3" destOrd="0" presId="urn:microsoft.com/office/officeart/2005/8/layout/hierarchy1"/>
    <dgm:cxn modelId="{D10C53D0-7478-4124-98FB-C1677751C3DE}" type="presParOf" srcId="{1813BBEE-7F54-413D-BB12-79A3D6147189}" destId="{04E9CE92-9A2B-481B-A436-BC686A9EE2F3}" srcOrd="0" destOrd="0" presId="urn:microsoft.com/office/officeart/2005/8/layout/hierarchy1"/>
    <dgm:cxn modelId="{42D4D42F-A7D0-441E-A656-62183E1A6E61}" type="presParOf" srcId="{04E9CE92-9A2B-481B-A436-BC686A9EE2F3}" destId="{E92D1456-838C-400A-AAE8-A3D462EF95A9}" srcOrd="0" destOrd="0" presId="urn:microsoft.com/office/officeart/2005/8/layout/hierarchy1"/>
    <dgm:cxn modelId="{2B13EDE6-ED9D-4EA0-80E2-13B928B95BD7}" type="presParOf" srcId="{04E9CE92-9A2B-481B-A436-BC686A9EE2F3}" destId="{C132D6F0-9B82-4DA4-A20C-617B89206C19}" srcOrd="1" destOrd="0" presId="urn:microsoft.com/office/officeart/2005/8/layout/hierarchy1"/>
    <dgm:cxn modelId="{4F238AB4-0C99-49B7-BE33-A51EC92D60B2}" type="presParOf" srcId="{1813BBEE-7F54-413D-BB12-79A3D6147189}" destId="{2F32D801-88F1-4CF4-9697-CEB6950EAF29}" srcOrd="1" destOrd="0" presId="urn:microsoft.com/office/officeart/2005/8/layout/hierarchy1"/>
    <dgm:cxn modelId="{A2A779CE-27DE-475E-811E-B50CE3DA2FB0}" type="presParOf" srcId="{F8B036E1-D251-4EEC-B803-8452D81C5009}" destId="{BFF0CEE5-72E2-45E2-B251-8188E802D246}" srcOrd="4" destOrd="0" presId="urn:microsoft.com/office/officeart/2005/8/layout/hierarchy1"/>
    <dgm:cxn modelId="{081CCB52-650B-4F1D-BB30-2CDA1870AAA5}" type="presParOf" srcId="{F8B036E1-D251-4EEC-B803-8452D81C5009}" destId="{F6D98DB3-A9CE-4EB0-89D8-7BB04C486A85}" srcOrd="5" destOrd="0" presId="urn:microsoft.com/office/officeart/2005/8/layout/hierarchy1"/>
    <dgm:cxn modelId="{455ED983-152E-4F5C-9121-6F53B788F1EA}" type="presParOf" srcId="{F6D98DB3-A9CE-4EB0-89D8-7BB04C486A85}" destId="{B3599C63-17F1-481E-80AD-B9DC68E32427}" srcOrd="0" destOrd="0" presId="urn:microsoft.com/office/officeart/2005/8/layout/hierarchy1"/>
    <dgm:cxn modelId="{05571BD6-C054-47C6-A0D2-D64EADC9984A}" type="presParOf" srcId="{B3599C63-17F1-481E-80AD-B9DC68E32427}" destId="{9AF03AFD-5712-4B65-B8B9-0C78AFF57A8A}" srcOrd="0" destOrd="0" presId="urn:microsoft.com/office/officeart/2005/8/layout/hierarchy1"/>
    <dgm:cxn modelId="{6D697DC8-7B9D-4F33-8181-D05627AC2E1C}" type="presParOf" srcId="{B3599C63-17F1-481E-80AD-B9DC68E32427}" destId="{27CF4515-1C19-4789-B48A-3FBC0AB02375}" srcOrd="1" destOrd="0" presId="urn:microsoft.com/office/officeart/2005/8/layout/hierarchy1"/>
    <dgm:cxn modelId="{384DFC69-A0FC-4F3E-A30F-DA12510C40AC}" type="presParOf" srcId="{F6D98DB3-A9CE-4EB0-89D8-7BB04C486A85}" destId="{5F6552FA-A5B3-4041-9610-C39E9000B0DD}" srcOrd="1" destOrd="0" presId="urn:microsoft.com/office/officeart/2005/8/layout/hierarchy1"/>
    <dgm:cxn modelId="{7E942D6F-C81C-4DB2-B756-615827F22E09}" type="presParOf" srcId="{F8B036E1-D251-4EEC-B803-8452D81C5009}" destId="{08649FC6-EB9E-482A-AD53-9626DD919E7A}" srcOrd="6" destOrd="0" presId="urn:microsoft.com/office/officeart/2005/8/layout/hierarchy1"/>
    <dgm:cxn modelId="{2EDF5431-27DD-4114-80AF-F91FA5ADEAD9}" type="presParOf" srcId="{F8B036E1-D251-4EEC-B803-8452D81C5009}" destId="{8AB0241C-8C8A-472F-94D2-0527BEA47079}" srcOrd="7" destOrd="0" presId="urn:microsoft.com/office/officeart/2005/8/layout/hierarchy1"/>
    <dgm:cxn modelId="{E23B6E70-C14C-4991-91AA-1136FB9D7DFB}" type="presParOf" srcId="{8AB0241C-8C8A-472F-94D2-0527BEA47079}" destId="{AE24E3FD-DB12-4FFD-9F03-119182B99EA2}" srcOrd="0" destOrd="0" presId="urn:microsoft.com/office/officeart/2005/8/layout/hierarchy1"/>
    <dgm:cxn modelId="{C65E2CBF-27BC-495D-9E9B-738271F5AF17}" type="presParOf" srcId="{AE24E3FD-DB12-4FFD-9F03-119182B99EA2}" destId="{FB77E740-85C0-4E1C-ABC5-44C2E417C594}" srcOrd="0" destOrd="0" presId="urn:microsoft.com/office/officeart/2005/8/layout/hierarchy1"/>
    <dgm:cxn modelId="{32C5B71F-2EF0-4402-8741-6A957814C6FE}" type="presParOf" srcId="{AE24E3FD-DB12-4FFD-9F03-119182B99EA2}" destId="{D338D384-D36E-4071-AE1B-A1C446AE6C81}" srcOrd="1" destOrd="0" presId="urn:microsoft.com/office/officeart/2005/8/layout/hierarchy1"/>
    <dgm:cxn modelId="{6939D9FF-787B-43D8-B841-8677FBF0AA16}" type="presParOf" srcId="{8AB0241C-8C8A-472F-94D2-0527BEA47079}" destId="{014D510C-4811-41E5-A412-75C00D4ABC30}" srcOrd="1" destOrd="0" presId="urn:microsoft.com/office/officeart/2005/8/layout/hierarchy1"/>
    <dgm:cxn modelId="{C238545A-159D-4ED0-8436-91FA4949C56C}" type="presParOf" srcId="{F8B036E1-D251-4EEC-B803-8452D81C5009}" destId="{AFEFD204-0087-4848-820A-7E045FD0B9DB}" srcOrd="8" destOrd="0" presId="urn:microsoft.com/office/officeart/2005/8/layout/hierarchy1"/>
    <dgm:cxn modelId="{A529131F-F6B6-4498-BDD8-5D0EDAE88480}" type="presParOf" srcId="{F8B036E1-D251-4EEC-B803-8452D81C5009}" destId="{9BB4A90E-26A0-46C9-8E70-124DA297E6C3}" srcOrd="9" destOrd="0" presId="urn:microsoft.com/office/officeart/2005/8/layout/hierarchy1"/>
    <dgm:cxn modelId="{1E2BB1E2-CB4E-4CD3-9AAE-8C6032AD3B5A}" type="presParOf" srcId="{9BB4A90E-26A0-46C9-8E70-124DA297E6C3}" destId="{958AEB80-077A-423A-A70A-7FF4B9F55592}" srcOrd="0" destOrd="0" presId="urn:microsoft.com/office/officeart/2005/8/layout/hierarchy1"/>
    <dgm:cxn modelId="{8160963E-6431-4C2C-8BD6-95D114F52908}" type="presParOf" srcId="{958AEB80-077A-423A-A70A-7FF4B9F55592}" destId="{3080AD3D-0479-4451-9446-9AF6ACA74CAB}" srcOrd="0" destOrd="0" presId="urn:microsoft.com/office/officeart/2005/8/layout/hierarchy1"/>
    <dgm:cxn modelId="{97EDF6D7-6B66-478F-8E1C-5611C4E2DEFB}" type="presParOf" srcId="{958AEB80-077A-423A-A70A-7FF4B9F55592}" destId="{1B93DF86-33D3-445A-96F8-8EDFCAC941E1}" srcOrd="1" destOrd="0" presId="urn:microsoft.com/office/officeart/2005/8/layout/hierarchy1"/>
    <dgm:cxn modelId="{300D0617-2471-4AB5-A616-A6873E8A7F36}" type="presParOf" srcId="{9BB4A90E-26A0-46C9-8E70-124DA297E6C3}" destId="{35C0ECDD-2956-4169-9980-C8B6C52EB8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FCDD1-EC38-43B0-85D8-34AC1597A4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9C5F0C-A6D1-4043-8BC9-5E2252CA25C9}">
      <dgm:prSet phldrT="[Текст]"/>
      <dgm:spPr/>
      <dgm:t>
        <a:bodyPr/>
        <a:lstStyle/>
        <a:p>
          <a:r>
            <a:rPr lang="ru-RU" b="1" dirty="0">
              <a:solidFill>
                <a:srgbClr val="723D92"/>
              </a:solidFill>
            </a:rPr>
            <a:t>ОЦЕНКА ИСПОЛНИТЕЛЯ УСЛУГ</a:t>
          </a:r>
        </a:p>
      </dgm:t>
    </dgm:pt>
    <dgm:pt modelId="{C3A1F469-3766-4E74-A299-5FD08F7DD550}" type="parTrans" cxnId="{332E6213-3091-4C96-A6D1-2F3EFA1C3000}">
      <dgm:prSet/>
      <dgm:spPr/>
      <dgm:t>
        <a:bodyPr/>
        <a:lstStyle/>
        <a:p>
          <a:endParaRPr lang="ru-RU"/>
        </a:p>
      </dgm:t>
    </dgm:pt>
    <dgm:pt modelId="{205B5371-1BBD-4F25-93A0-BD2463B65453}" type="sibTrans" cxnId="{332E6213-3091-4C96-A6D1-2F3EFA1C3000}">
      <dgm:prSet/>
      <dgm:spPr/>
      <dgm:t>
        <a:bodyPr/>
        <a:lstStyle/>
        <a:p>
          <a:endParaRPr lang="ru-RU"/>
        </a:p>
      </dgm:t>
    </dgm:pt>
    <dgm:pt modelId="{8A4BE269-EDED-4B69-B3B5-AD67E9F24B0A}">
      <dgm:prSet phldrT="[Текст]"/>
      <dgm:spPr/>
      <dgm:t>
        <a:bodyPr/>
        <a:lstStyle/>
        <a:p>
          <a:r>
            <a:rPr lang="ru-RU" b="1" dirty="0">
              <a:solidFill>
                <a:srgbClr val="BF5BC1"/>
              </a:solidFill>
            </a:rPr>
            <a:t>Оценка потребителем</a:t>
          </a:r>
        </a:p>
      </dgm:t>
    </dgm:pt>
    <dgm:pt modelId="{FBCE5D63-45E9-4F40-BDA0-D9EF0C305EAB}" type="parTrans" cxnId="{F3C3F157-0692-445E-937C-E145826491A8}">
      <dgm:prSet/>
      <dgm:spPr/>
      <dgm:t>
        <a:bodyPr/>
        <a:lstStyle/>
        <a:p>
          <a:endParaRPr lang="ru-RU"/>
        </a:p>
      </dgm:t>
    </dgm:pt>
    <dgm:pt modelId="{F0F10076-E73A-4663-9B91-BFED393932DB}" type="sibTrans" cxnId="{F3C3F157-0692-445E-937C-E145826491A8}">
      <dgm:prSet/>
      <dgm:spPr/>
      <dgm:t>
        <a:bodyPr/>
        <a:lstStyle/>
        <a:p>
          <a:endParaRPr lang="ru-RU"/>
        </a:p>
      </dgm:t>
    </dgm:pt>
    <dgm:pt modelId="{CFFBEAB0-8509-4CEA-9218-4119B6FCF99D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Результаты мониторинга</a:t>
          </a:r>
        </a:p>
      </dgm:t>
    </dgm:pt>
    <dgm:pt modelId="{0C712096-70FB-4099-8BCC-4548CFA9001B}" type="parTrans" cxnId="{197EAEF5-C965-40F8-9890-7478771C953D}">
      <dgm:prSet/>
      <dgm:spPr/>
      <dgm:t>
        <a:bodyPr/>
        <a:lstStyle/>
        <a:p>
          <a:endParaRPr lang="ru-RU"/>
        </a:p>
      </dgm:t>
    </dgm:pt>
    <dgm:pt modelId="{AD3B5B5D-E41F-420F-ADB0-08209C637F60}" type="sibTrans" cxnId="{197EAEF5-C965-40F8-9890-7478771C953D}">
      <dgm:prSet/>
      <dgm:spPr/>
      <dgm:t>
        <a:bodyPr/>
        <a:lstStyle/>
        <a:p>
          <a:endParaRPr lang="ru-RU"/>
        </a:p>
      </dgm:t>
    </dgm:pt>
    <dgm:pt modelId="{20D295E8-9F09-478B-ADFF-BF472F036E6A}">
      <dgm:prSet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Независимая оценка</a:t>
          </a:r>
        </a:p>
      </dgm:t>
    </dgm:pt>
    <dgm:pt modelId="{A99EBACD-B185-4F21-8F10-82147EB5E1CE}" type="parTrans" cxnId="{A5BAA54F-538B-4E7B-B9E9-CF378B5521F7}">
      <dgm:prSet/>
      <dgm:spPr/>
      <dgm:t>
        <a:bodyPr/>
        <a:lstStyle/>
        <a:p>
          <a:endParaRPr lang="ru-RU"/>
        </a:p>
      </dgm:t>
    </dgm:pt>
    <dgm:pt modelId="{EB8E705E-755D-44C6-9DA5-9E7335755D4F}" type="sibTrans" cxnId="{A5BAA54F-538B-4E7B-B9E9-CF378B5521F7}">
      <dgm:prSet/>
      <dgm:spPr/>
      <dgm:t>
        <a:bodyPr/>
        <a:lstStyle/>
        <a:p>
          <a:endParaRPr lang="ru-RU"/>
        </a:p>
      </dgm:t>
    </dgm:pt>
    <dgm:pt modelId="{86383EC1-82F0-4BED-AB86-1E6232A5960D}" type="pres">
      <dgm:prSet presAssocID="{449FCDD1-EC38-43B0-85D8-34AC1597A4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D79A4A-A884-474B-AA1A-C386C1DB76B7}" type="pres">
      <dgm:prSet presAssocID="{529C5F0C-A6D1-4043-8BC9-5E2252CA25C9}" presName="hierRoot1" presStyleCnt="0"/>
      <dgm:spPr/>
    </dgm:pt>
    <dgm:pt modelId="{1EE09727-AB97-4E8A-BB95-AFA3C7FD6159}" type="pres">
      <dgm:prSet presAssocID="{529C5F0C-A6D1-4043-8BC9-5E2252CA25C9}" presName="composite" presStyleCnt="0"/>
      <dgm:spPr/>
    </dgm:pt>
    <dgm:pt modelId="{AFCC77D4-3DFA-4841-820A-D9E3213B0C98}" type="pres">
      <dgm:prSet presAssocID="{529C5F0C-A6D1-4043-8BC9-5E2252CA25C9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</dgm:spPr>
    </dgm:pt>
    <dgm:pt modelId="{422DF857-C861-40AF-BBF8-B5D16D4E9A08}" type="pres">
      <dgm:prSet presAssocID="{529C5F0C-A6D1-4043-8BC9-5E2252CA25C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AD1FCA-4F8E-445C-A997-7F79C5615E84}" type="pres">
      <dgm:prSet presAssocID="{529C5F0C-A6D1-4043-8BC9-5E2252CA25C9}" presName="hierChild2" presStyleCnt="0"/>
      <dgm:spPr/>
    </dgm:pt>
    <dgm:pt modelId="{BCB74536-D94F-487D-BE5F-25CF4C7014CC}" type="pres">
      <dgm:prSet presAssocID="{FBCE5D63-45E9-4F40-BDA0-D9EF0C305EAB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576B218-7F83-4A56-9532-F792384EE9D9}" type="pres">
      <dgm:prSet presAssocID="{8A4BE269-EDED-4B69-B3B5-AD67E9F24B0A}" presName="hierRoot2" presStyleCnt="0"/>
      <dgm:spPr/>
    </dgm:pt>
    <dgm:pt modelId="{C70B3495-618D-4A17-9684-7D06D00FBA3F}" type="pres">
      <dgm:prSet presAssocID="{8A4BE269-EDED-4B69-B3B5-AD67E9F24B0A}" presName="composite2" presStyleCnt="0"/>
      <dgm:spPr/>
    </dgm:pt>
    <dgm:pt modelId="{8413EB15-C8B6-4486-9CE5-DF7F36B01426}" type="pres">
      <dgm:prSet presAssocID="{8A4BE269-EDED-4B69-B3B5-AD67E9F24B0A}" presName="background2" presStyleLbl="node2" presStyleIdx="0" presStyleCnt="3"/>
      <dgm:spPr>
        <a:solidFill>
          <a:schemeClr val="accent1">
            <a:lumMod val="60000"/>
            <a:lumOff val="40000"/>
            <a:alpha val="75000"/>
          </a:schemeClr>
        </a:solidFill>
      </dgm:spPr>
    </dgm:pt>
    <dgm:pt modelId="{7FE17C97-E664-4812-AF3E-DF994631755E}" type="pres">
      <dgm:prSet presAssocID="{8A4BE269-EDED-4B69-B3B5-AD67E9F24B0A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E66904-67C5-4728-8873-06A2B05104A6}" type="pres">
      <dgm:prSet presAssocID="{8A4BE269-EDED-4B69-B3B5-AD67E9F24B0A}" presName="hierChild3" presStyleCnt="0"/>
      <dgm:spPr/>
    </dgm:pt>
    <dgm:pt modelId="{1CF1BBF0-ADFA-497F-B93B-3F030DA325A2}" type="pres">
      <dgm:prSet presAssocID="{0C712096-70FB-4099-8BCC-4548CFA9001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B2DE0D34-FC94-43F6-96E6-610FA6817FEA}" type="pres">
      <dgm:prSet presAssocID="{CFFBEAB0-8509-4CEA-9218-4119B6FCF99D}" presName="hierRoot2" presStyleCnt="0"/>
      <dgm:spPr/>
    </dgm:pt>
    <dgm:pt modelId="{FA120E95-9120-4679-90CA-F169EE979D04}" type="pres">
      <dgm:prSet presAssocID="{CFFBEAB0-8509-4CEA-9218-4119B6FCF99D}" presName="composite2" presStyleCnt="0"/>
      <dgm:spPr/>
    </dgm:pt>
    <dgm:pt modelId="{7ED63134-4C8D-4B60-B6CB-799611D2A8A4}" type="pres">
      <dgm:prSet presAssocID="{CFFBEAB0-8509-4CEA-9218-4119B6FCF99D}" presName="background2" presStyleLbl="node2" presStyleIdx="1" presStyleCnt="3"/>
      <dgm:spPr>
        <a:solidFill>
          <a:schemeClr val="accent1">
            <a:lumMod val="60000"/>
            <a:lumOff val="40000"/>
            <a:alpha val="60000"/>
          </a:schemeClr>
        </a:solidFill>
      </dgm:spPr>
    </dgm:pt>
    <dgm:pt modelId="{9F9F8C06-DB0C-4560-9BEE-C38DC1020BCD}" type="pres">
      <dgm:prSet presAssocID="{CFFBEAB0-8509-4CEA-9218-4119B6FCF99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A9ACB2-F6F0-44AF-BC57-EF70946458BE}" type="pres">
      <dgm:prSet presAssocID="{CFFBEAB0-8509-4CEA-9218-4119B6FCF99D}" presName="hierChild3" presStyleCnt="0"/>
      <dgm:spPr/>
    </dgm:pt>
    <dgm:pt modelId="{77E7EC21-36BA-4940-BD39-1F2B3552322C}" type="pres">
      <dgm:prSet presAssocID="{A99EBACD-B185-4F21-8F10-82147EB5E1C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27EC658-5FB3-4288-8C88-15DA45108097}" type="pres">
      <dgm:prSet presAssocID="{20D295E8-9F09-478B-ADFF-BF472F036E6A}" presName="hierRoot2" presStyleCnt="0"/>
      <dgm:spPr/>
    </dgm:pt>
    <dgm:pt modelId="{818A40EE-52DC-4D76-8741-6C67CC393F21}" type="pres">
      <dgm:prSet presAssocID="{20D295E8-9F09-478B-ADFF-BF472F036E6A}" presName="composite2" presStyleCnt="0"/>
      <dgm:spPr/>
    </dgm:pt>
    <dgm:pt modelId="{87C56A34-B22D-477B-806C-30AA4F74AF50}" type="pres">
      <dgm:prSet presAssocID="{20D295E8-9F09-478B-ADFF-BF472F036E6A}" presName="background2" presStyleLbl="node2" presStyleIdx="2" presStyleCnt="3"/>
      <dgm:spPr>
        <a:solidFill>
          <a:schemeClr val="accent1">
            <a:lumMod val="60000"/>
            <a:lumOff val="40000"/>
            <a:alpha val="40000"/>
          </a:schemeClr>
        </a:solidFill>
      </dgm:spPr>
    </dgm:pt>
    <dgm:pt modelId="{CB3EB6BB-1757-4D37-AE48-D9869F752B34}" type="pres">
      <dgm:prSet presAssocID="{20D295E8-9F09-478B-ADFF-BF472F036E6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5CCF4A-89F7-43C7-8C55-80C23FB565D6}" type="pres">
      <dgm:prSet presAssocID="{20D295E8-9F09-478B-ADFF-BF472F036E6A}" presName="hierChild3" presStyleCnt="0"/>
      <dgm:spPr/>
    </dgm:pt>
  </dgm:ptLst>
  <dgm:cxnLst>
    <dgm:cxn modelId="{F3C3F157-0692-445E-937C-E145826491A8}" srcId="{529C5F0C-A6D1-4043-8BC9-5E2252CA25C9}" destId="{8A4BE269-EDED-4B69-B3B5-AD67E9F24B0A}" srcOrd="0" destOrd="0" parTransId="{FBCE5D63-45E9-4F40-BDA0-D9EF0C305EAB}" sibTransId="{F0F10076-E73A-4663-9B91-BFED393932DB}"/>
    <dgm:cxn modelId="{197EAEF5-C965-40F8-9890-7478771C953D}" srcId="{529C5F0C-A6D1-4043-8BC9-5E2252CA25C9}" destId="{CFFBEAB0-8509-4CEA-9218-4119B6FCF99D}" srcOrd="1" destOrd="0" parTransId="{0C712096-70FB-4099-8BCC-4548CFA9001B}" sibTransId="{AD3B5B5D-E41F-420F-ADB0-08209C637F60}"/>
    <dgm:cxn modelId="{A5BAA54F-538B-4E7B-B9E9-CF378B5521F7}" srcId="{529C5F0C-A6D1-4043-8BC9-5E2252CA25C9}" destId="{20D295E8-9F09-478B-ADFF-BF472F036E6A}" srcOrd="2" destOrd="0" parTransId="{A99EBACD-B185-4F21-8F10-82147EB5E1CE}" sibTransId="{EB8E705E-755D-44C6-9DA5-9E7335755D4F}"/>
    <dgm:cxn modelId="{180A2FD3-7AD9-498A-9576-6807642F14C7}" type="presOf" srcId="{449FCDD1-EC38-43B0-85D8-34AC1597A47A}" destId="{86383EC1-82F0-4BED-AB86-1E6232A5960D}" srcOrd="0" destOrd="0" presId="urn:microsoft.com/office/officeart/2005/8/layout/hierarchy1"/>
    <dgm:cxn modelId="{292B9881-5222-4970-99CF-A615F8B81937}" type="presOf" srcId="{20D295E8-9F09-478B-ADFF-BF472F036E6A}" destId="{CB3EB6BB-1757-4D37-AE48-D9869F752B34}" srcOrd="0" destOrd="0" presId="urn:microsoft.com/office/officeart/2005/8/layout/hierarchy1"/>
    <dgm:cxn modelId="{5782D57E-7368-43FF-8ACA-806CAB5B998D}" type="presOf" srcId="{FBCE5D63-45E9-4F40-BDA0-D9EF0C305EAB}" destId="{BCB74536-D94F-487D-BE5F-25CF4C7014CC}" srcOrd="0" destOrd="0" presId="urn:microsoft.com/office/officeart/2005/8/layout/hierarchy1"/>
    <dgm:cxn modelId="{F2987094-693A-4457-9D8E-242C5F025294}" type="presOf" srcId="{CFFBEAB0-8509-4CEA-9218-4119B6FCF99D}" destId="{9F9F8C06-DB0C-4560-9BEE-C38DC1020BCD}" srcOrd="0" destOrd="0" presId="urn:microsoft.com/office/officeart/2005/8/layout/hierarchy1"/>
    <dgm:cxn modelId="{52462201-E6F3-4668-9DE3-40B0E7A268DC}" type="presOf" srcId="{529C5F0C-A6D1-4043-8BC9-5E2252CA25C9}" destId="{422DF857-C861-40AF-BBF8-B5D16D4E9A08}" srcOrd="0" destOrd="0" presId="urn:microsoft.com/office/officeart/2005/8/layout/hierarchy1"/>
    <dgm:cxn modelId="{C380B67F-22C0-49D5-92B4-5DB4A31EF564}" type="presOf" srcId="{8A4BE269-EDED-4B69-B3B5-AD67E9F24B0A}" destId="{7FE17C97-E664-4812-AF3E-DF994631755E}" srcOrd="0" destOrd="0" presId="urn:microsoft.com/office/officeart/2005/8/layout/hierarchy1"/>
    <dgm:cxn modelId="{8BD9977B-0BBB-4547-AF10-D4140BF5659F}" type="presOf" srcId="{0C712096-70FB-4099-8BCC-4548CFA9001B}" destId="{1CF1BBF0-ADFA-497F-B93B-3F030DA325A2}" srcOrd="0" destOrd="0" presId="urn:microsoft.com/office/officeart/2005/8/layout/hierarchy1"/>
    <dgm:cxn modelId="{332E6213-3091-4C96-A6D1-2F3EFA1C3000}" srcId="{449FCDD1-EC38-43B0-85D8-34AC1597A47A}" destId="{529C5F0C-A6D1-4043-8BC9-5E2252CA25C9}" srcOrd="0" destOrd="0" parTransId="{C3A1F469-3766-4E74-A299-5FD08F7DD550}" sibTransId="{205B5371-1BBD-4F25-93A0-BD2463B65453}"/>
    <dgm:cxn modelId="{5A954486-BC02-4108-8E16-BE992ED10F6E}" type="presOf" srcId="{A99EBACD-B185-4F21-8F10-82147EB5E1CE}" destId="{77E7EC21-36BA-4940-BD39-1F2B3552322C}" srcOrd="0" destOrd="0" presId="urn:microsoft.com/office/officeart/2005/8/layout/hierarchy1"/>
    <dgm:cxn modelId="{EE024D86-F60B-4180-B72B-D1E22BA49F12}" type="presParOf" srcId="{86383EC1-82F0-4BED-AB86-1E6232A5960D}" destId="{7AD79A4A-A884-474B-AA1A-C386C1DB76B7}" srcOrd="0" destOrd="0" presId="urn:microsoft.com/office/officeart/2005/8/layout/hierarchy1"/>
    <dgm:cxn modelId="{D10727E5-30E7-40CC-A94F-045C634772B7}" type="presParOf" srcId="{7AD79A4A-A884-474B-AA1A-C386C1DB76B7}" destId="{1EE09727-AB97-4E8A-BB95-AFA3C7FD6159}" srcOrd="0" destOrd="0" presId="urn:microsoft.com/office/officeart/2005/8/layout/hierarchy1"/>
    <dgm:cxn modelId="{089C8253-7498-4215-B35B-8F05653C7C61}" type="presParOf" srcId="{1EE09727-AB97-4E8A-BB95-AFA3C7FD6159}" destId="{AFCC77D4-3DFA-4841-820A-D9E3213B0C98}" srcOrd="0" destOrd="0" presId="urn:microsoft.com/office/officeart/2005/8/layout/hierarchy1"/>
    <dgm:cxn modelId="{5D5C8441-F2BA-4D7B-B8F3-3D14E645C6EF}" type="presParOf" srcId="{1EE09727-AB97-4E8A-BB95-AFA3C7FD6159}" destId="{422DF857-C861-40AF-BBF8-B5D16D4E9A08}" srcOrd="1" destOrd="0" presId="urn:microsoft.com/office/officeart/2005/8/layout/hierarchy1"/>
    <dgm:cxn modelId="{DAAB336D-25A5-48E4-B9E1-D14F072545D8}" type="presParOf" srcId="{7AD79A4A-A884-474B-AA1A-C386C1DB76B7}" destId="{E7AD1FCA-4F8E-445C-A997-7F79C5615E84}" srcOrd="1" destOrd="0" presId="urn:microsoft.com/office/officeart/2005/8/layout/hierarchy1"/>
    <dgm:cxn modelId="{D6A9D407-FFD5-46D8-87FD-828ACDCBC6A3}" type="presParOf" srcId="{E7AD1FCA-4F8E-445C-A997-7F79C5615E84}" destId="{BCB74536-D94F-487D-BE5F-25CF4C7014CC}" srcOrd="0" destOrd="0" presId="urn:microsoft.com/office/officeart/2005/8/layout/hierarchy1"/>
    <dgm:cxn modelId="{71260A65-EE73-4C41-8D81-1F202DADDA76}" type="presParOf" srcId="{E7AD1FCA-4F8E-445C-A997-7F79C5615E84}" destId="{5576B218-7F83-4A56-9532-F792384EE9D9}" srcOrd="1" destOrd="0" presId="urn:microsoft.com/office/officeart/2005/8/layout/hierarchy1"/>
    <dgm:cxn modelId="{0A62906B-232C-4A7E-8866-101D7EF88E5F}" type="presParOf" srcId="{5576B218-7F83-4A56-9532-F792384EE9D9}" destId="{C70B3495-618D-4A17-9684-7D06D00FBA3F}" srcOrd="0" destOrd="0" presId="urn:microsoft.com/office/officeart/2005/8/layout/hierarchy1"/>
    <dgm:cxn modelId="{A9AF5139-F3CA-487C-973C-1F07AA6F7DC0}" type="presParOf" srcId="{C70B3495-618D-4A17-9684-7D06D00FBA3F}" destId="{8413EB15-C8B6-4486-9CE5-DF7F36B01426}" srcOrd="0" destOrd="0" presId="urn:microsoft.com/office/officeart/2005/8/layout/hierarchy1"/>
    <dgm:cxn modelId="{C4EED33E-842B-4A41-A87E-E25BB310E2E1}" type="presParOf" srcId="{C70B3495-618D-4A17-9684-7D06D00FBA3F}" destId="{7FE17C97-E664-4812-AF3E-DF994631755E}" srcOrd="1" destOrd="0" presId="urn:microsoft.com/office/officeart/2005/8/layout/hierarchy1"/>
    <dgm:cxn modelId="{A5601E3B-3C15-442F-9DB7-6DCD3568A770}" type="presParOf" srcId="{5576B218-7F83-4A56-9532-F792384EE9D9}" destId="{69E66904-67C5-4728-8873-06A2B05104A6}" srcOrd="1" destOrd="0" presId="urn:microsoft.com/office/officeart/2005/8/layout/hierarchy1"/>
    <dgm:cxn modelId="{9AEE7183-0B09-46ED-A1EC-2CA5DA125599}" type="presParOf" srcId="{E7AD1FCA-4F8E-445C-A997-7F79C5615E84}" destId="{1CF1BBF0-ADFA-497F-B93B-3F030DA325A2}" srcOrd="2" destOrd="0" presId="urn:microsoft.com/office/officeart/2005/8/layout/hierarchy1"/>
    <dgm:cxn modelId="{DB92562C-33B4-496A-8197-91C360C35E0D}" type="presParOf" srcId="{E7AD1FCA-4F8E-445C-A997-7F79C5615E84}" destId="{B2DE0D34-FC94-43F6-96E6-610FA6817FEA}" srcOrd="3" destOrd="0" presId="urn:microsoft.com/office/officeart/2005/8/layout/hierarchy1"/>
    <dgm:cxn modelId="{BDBCD627-1906-4630-BDB5-6B5CEEECA305}" type="presParOf" srcId="{B2DE0D34-FC94-43F6-96E6-610FA6817FEA}" destId="{FA120E95-9120-4679-90CA-F169EE979D04}" srcOrd="0" destOrd="0" presId="urn:microsoft.com/office/officeart/2005/8/layout/hierarchy1"/>
    <dgm:cxn modelId="{00BF8314-A6A4-4083-A32F-65463E5D91CC}" type="presParOf" srcId="{FA120E95-9120-4679-90CA-F169EE979D04}" destId="{7ED63134-4C8D-4B60-B6CB-799611D2A8A4}" srcOrd="0" destOrd="0" presId="urn:microsoft.com/office/officeart/2005/8/layout/hierarchy1"/>
    <dgm:cxn modelId="{0776765F-C771-4BFE-B375-6182FDD93878}" type="presParOf" srcId="{FA120E95-9120-4679-90CA-F169EE979D04}" destId="{9F9F8C06-DB0C-4560-9BEE-C38DC1020BCD}" srcOrd="1" destOrd="0" presId="urn:microsoft.com/office/officeart/2005/8/layout/hierarchy1"/>
    <dgm:cxn modelId="{9C23D553-E152-47E5-AC6D-B05048BC7F24}" type="presParOf" srcId="{B2DE0D34-FC94-43F6-96E6-610FA6817FEA}" destId="{77A9ACB2-F6F0-44AF-BC57-EF70946458BE}" srcOrd="1" destOrd="0" presId="urn:microsoft.com/office/officeart/2005/8/layout/hierarchy1"/>
    <dgm:cxn modelId="{03644830-5A57-4E6B-935F-E39D130514EE}" type="presParOf" srcId="{E7AD1FCA-4F8E-445C-A997-7F79C5615E84}" destId="{77E7EC21-36BA-4940-BD39-1F2B3552322C}" srcOrd="4" destOrd="0" presId="urn:microsoft.com/office/officeart/2005/8/layout/hierarchy1"/>
    <dgm:cxn modelId="{DD5FBDA9-A68C-453A-BA2E-76F835095071}" type="presParOf" srcId="{E7AD1FCA-4F8E-445C-A997-7F79C5615E84}" destId="{727EC658-5FB3-4288-8C88-15DA45108097}" srcOrd="5" destOrd="0" presId="urn:microsoft.com/office/officeart/2005/8/layout/hierarchy1"/>
    <dgm:cxn modelId="{B4EA626F-DD9A-454F-9C14-F33F34505102}" type="presParOf" srcId="{727EC658-5FB3-4288-8C88-15DA45108097}" destId="{818A40EE-52DC-4D76-8741-6C67CC393F21}" srcOrd="0" destOrd="0" presId="urn:microsoft.com/office/officeart/2005/8/layout/hierarchy1"/>
    <dgm:cxn modelId="{6E888F16-908E-42F4-B583-B0E5EBD918F0}" type="presParOf" srcId="{818A40EE-52DC-4D76-8741-6C67CC393F21}" destId="{87C56A34-B22D-477B-806C-30AA4F74AF50}" srcOrd="0" destOrd="0" presId="urn:microsoft.com/office/officeart/2005/8/layout/hierarchy1"/>
    <dgm:cxn modelId="{44B762E7-F586-4F2B-9EC5-B0C4147E4282}" type="presParOf" srcId="{818A40EE-52DC-4D76-8741-6C67CC393F21}" destId="{CB3EB6BB-1757-4D37-AE48-D9869F752B34}" srcOrd="1" destOrd="0" presId="urn:microsoft.com/office/officeart/2005/8/layout/hierarchy1"/>
    <dgm:cxn modelId="{6BE0497C-923A-4AA5-AFD5-66AB0230BCDF}" type="presParOf" srcId="{727EC658-5FB3-4288-8C88-15DA45108097}" destId="{0F5CCF4A-89F7-43C7-8C55-80C23FB56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34FC8-2358-4BC0-8C79-7933E890B00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FC4984-9655-4385-8D9F-9FB4A0120638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>
              <a:solidFill>
                <a:srgbClr val="723D92"/>
              </a:solidFill>
            </a:rPr>
            <a:t>Размещение сведений о государственных (муниципальных) социальных заказах на очередной финансовый год</a:t>
          </a:r>
        </a:p>
      </dgm:t>
    </dgm:pt>
    <dgm:pt modelId="{489D5C4B-9238-4A87-AE82-9147575658F7}" type="parTrans" cxnId="{B2A6352A-63DC-4E73-A54E-CE06F9E440A8}">
      <dgm:prSet/>
      <dgm:spPr/>
      <dgm:t>
        <a:bodyPr/>
        <a:lstStyle/>
        <a:p>
          <a:endParaRPr lang="ru-RU"/>
        </a:p>
      </dgm:t>
    </dgm:pt>
    <dgm:pt modelId="{0DABC7FD-5B1A-4306-AB96-8FABF4FF6966}" type="sibTrans" cxnId="{B2A6352A-63DC-4E73-A54E-CE06F9E440A8}">
      <dgm:prSet/>
      <dgm:spPr/>
      <dgm:t>
        <a:bodyPr/>
        <a:lstStyle/>
        <a:p>
          <a:endParaRPr lang="ru-RU"/>
        </a:p>
      </dgm:t>
    </dgm:pt>
    <dgm:pt modelId="{389A65D0-2814-4F58-9A89-131AD77146C3}">
      <dgm:prSet phldrT="[Текст]" custT="1"/>
      <dgm:spPr>
        <a:solidFill>
          <a:srgbClr val="DF97FF"/>
        </a:solidFill>
      </dgm:spPr>
      <dgm:t>
        <a:bodyPr/>
        <a:lstStyle/>
        <a:p>
          <a:r>
            <a:rPr lang="ru-RU" sz="2400" b="1" dirty="0">
              <a:solidFill>
                <a:srgbClr val="723D92"/>
              </a:solidFill>
            </a:rPr>
            <a:t>Размещение и своевременная корректировка перечней услуг (на уровне региона и каждого муниципалитета в отдельности)</a:t>
          </a:r>
        </a:p>
      </dgm:t>
    </dgm:pt>
    <dgm:pt modelId="{8E9767EA-4FCD-4887-A8CB-09110FCF610E}" type="parTrans" cxnId="{4B614980-888E-40FF-B178-B825BDE5A665}">
      <dgm:prSet/>
      <dgm:spPr/>
      <dgm:t>
        <a:bodyPr/>
        <a:lstStyle/>
        <a:p>
          <a:endParaRPr lang="ru-RU"/>
        </a:p>
      </dgm:t>
    </dgm:pt>
    <dgm:pt modelId="{44EDC082-401A-4B10-BEC9-089E1F341E80}" type="sibTrans" cxnId="{4B614980-888E-40FF-B178-B825BDE5A665}">
      <dgm:prSet/>
      <dgm:spPr/>
      <dgm:t>
        <a:bodyPr/>
        <a:lstStyle/>
        <a:p>
          <a:endParaRPr lang="ru-RU"/>
        </a:p>
      </dgm:t>
    </dgm:pt>
    <dgm:pt modelId="{2A7691EE-C644-4517-A1B7-E1A2CF5D82FD}">
      <dgm:prSet phldrT="[Текст]" custT="1"/>
      <dgm:spPr>
        <a:solidFill>
          <a:srgbClr val="FF9797"/>
        </a:solidFill>
      </dgm:spPr>
      <dgm:t>
        <a:bodyPr/>
        <a:lstStyle/>
        <a:p>
          <a:r>
            <a:rPr lang="ru-RU" sz="2400" b="1" dirty="0">
              <a:solidFill>
                <a:srgbClr val="723D92"/>
              </a:solidFill>
            </a:rPr>
            <a:t>Размещение отчетов об исполнении государственных (муниципальных) социальных заказов</a:t>
          </a:r>
        </a:p>
      </dgm:t>
    </dgm:pt>
    <dgm:pt modelId="{2746A09E-BADB-4670-9F14-2B1CC29D4BFA}" type="parTrans" cxnId="{DF9D07FD-5E18-4CFC-B300-A090EBD10190}">
      <dgm:prSet/>
      <dgm:spPr/>
      <dgm:t>
        <a:bodyPr/>
        <a:lstStyle/>
        <a:p>
          <a:endParaRPr lang="ru-RU"/>
        </a:p>
      </dgm:t>
    </dgm:pt>
    <dgm:pt modelId="{58963067-C8D8-4737-AC62-75909B765D17}" type="sibTrans" cxnId="{DF9D07FD-5E18-4CFC-B300-A090EBD10190}">
      <dgm:prSet/>
      <dgm:spPr/>
      <dgm:t>
        <a:bodyPr/>
        <a:lstStyle/>
        <a:p>
          <a:endParaRPr lang="ru-RU"/>
        </a:p>
      </dgm:t>
    </dgm:pt>
    <dgm:pt modelId="{F5518734-94B5-4E3A-BD5A-92CCD741AAED}" type="pres">
      <dgm:prSet presAssocID="{CBF34FC8-2358-4BC0-8C79-7933E890B0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55F098-91CE-4271-9F89-4BE5D77ACD1E}" type="pres">
      <dgm:prSet presAssocID="{ABFC4984-9655-4385-8D9F-9FB4A0120638}" presName="parentLin" presStyleCnt="0"/>
      <dgm:spPr/>
    </dgm:pt>
    <dgm:pt modelId="{24EA8966-B4B3-40BD-8211-037880CC6294}" type="pres">
      <dgm:prSet presAssocID="{ABFC4984-9655-4385-8D9F-9FB4A012063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ED93B7C-0D04-446F-ACC2-55C3239495E3}" type="pres">
      <dgm:prSet presAssocID="{ABFC4984-9655-4385-8D9F-9FB4A0120638}" presName="parentText" presStyleLbl="node1" presStyleIdx="0" presStyleCnt="3" custScaleX="1290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27A6D-120C-4F39-A84A-14E7F6F8D2BA}" type="pres">
      <dgm:prSet presAssocID="{ABFC4984-9655-4385-8D9F-9FB4A0120638}" presName="negativeSpace" presStyleCnt="0"/>
      <dgm:spPr/>
    </dgm:pt>
    <dgm:pt modelId="{028AFF48-06A3-41A5-ABD9-F6DD9603B428}" type="pres">
      <dgm:prSet presAssocID="{ABFC4984-9655-4385-8D9F-9FB4A0120638}" presName="childText" presStyleLbl="conFgAcc1" presStyleIdx="0" presStyleCnt="3">
        <dgm:presLayoutVars>
          <dgm:bulletEnabled val="1"/>
        </dgm:presLayoutVars>
      </dgm:prSet>
      <dgm:spPr/>
    </dgm:pt>
    <dgm:pt modelId="{82922B44-551B-4D95-8031-1684E8A7524B}" type="pres">
      <dgm:prSet presAssocID="{0DABC7FD-5B1A-4306-AB96-8FABF4FF6966}" presName="spaceBetweenRectangles" presStyleCnt="0"/>
      <dgm:spPr/>
    </dgm:pt>
    <dgm:pt modelId="{414AF537-E6CB-4167-9549-3EF15E60AC35}" type="pres">
      <dgm:prSet presAssocID="{389A65D0-2814-4F58-9A89-131AD77146C3}" presName="parentLin" presStyleCnt="0"/>
      <dgm:spPr/>
    </dgm:pt>
    <dgm:pt modelId="{E0BEF91E-943F-410B-A3F6-439411C0F16E}" type="pres">
      <dgm:prSet presAssocID="{389A65D0-2814-4F58-9A89-131AD77146C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984233-E23F-4122-A96F-06FDBB711847}" type="pres">
      <dgm:prSet presAssocID="{389A65D0-2814-4F58-9A89-131AD77146C3}" presName="parentText" presStyleLbl="node1" presStyleIdx="1" presStyleCnt="3" custScaleX="1272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93780-F385-4A2A-B3CF-70EE7349A4D4}" type="pres">
      <dgm:prSet presAssocID="{389A65D0-2814-4F58-9A89-131AD77146C3}" presName="negativeSpace" presStyleCnt="0"/>
      <dgm:spPr/>
    </dgm:pt>
    <dgm:pt modelId="{6E83B928-B3D0-43A8-9902-8770BBBB1D13}" type="pres">
      <dgm:prSet presAssocID="{389A65D0-2814-4F58-9A89-131AD77146C3}" presName="childText" presStyleLbl="conFgAcc1" presStyleIdx="1" presStyleCnt="3">
        <dgm:presLayoutVars>
          <dgm:bulletEnabled val="1"/>
        </dgm:presLayoutVars>
      </dgm:prSet>
      <dgm:spPr/>
    </dgm:pt>
    <dgm:pt modelId="{F7187BDE-6C44-4132-A532-08C1EFE62BBD}" type="pres">
      <dgm:prSet presAssocID="{44EDC082-401A-4B10-BEC9-089E1F341E80}" presName="spaceBetweenRectangles" presStyleCnt="0"/>
      <dgm:spPr/>
    </dgm:pt>
    <dgm:pt modelId="{B8833DD6-D8EE-44A5-945D-679AAF44AD11}" type="pres">
      <dgm:prSet presAssocID="{2A7691EE-C644-4517-A1B7-E1A2CF5D82FD}" presName="parentLin" presStyleCnt="0"/>
      <dgm:spPr/>
    </dgm:pt>
    <dgm:pt modelId="{F512D733-9D35-49F9-9BB8-E9F9DDC4BD47}" type="pres">
      <dgm:prSet presAssocID="{2A7691EE-C644-4517-A1B7-E1A2CF5D82F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37B4E5F-8AD7-4BC2-BD65-4E81D39A5A5E}" type="pres">
      <dgm:prSet presAssocID="{2A7691EE-C644-4517-A1B7-E1A2CF5D82FD}" presName="parentText" presStyleLbl="node1" presStyleIdx="2" presStyleCnt="3" custScaleX="126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62D57-B62B-4932-8914-B6DE1547171A}" type="pres">
      <dgm:prSet presAssocID="{2A7691EE-C644-4517-A1B7-E1A2CF5D82FD}" presName="negativeSpace" presStyleCnt="0"/>
      <dgm:spPr/>
    </dgm:pt>
    <dgm:pt modelId="{83AEF667-FC67-4783-9276-66C2D68CDB1F}" type="pres">
      <dgm:prSet presAssocID="{2A7691EE-C644-4517-A1B7-E1A2CF5D82F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B9A410-E729-4D57-88A8-F39997F23050}" type="presOf" srcId="{389A65D0-2814-4F58-9A89-131AD77146C3}" destId="{0F984233-E23F-4122-A96F-06FDBB711847}" srcOrd="1" destOrd="0" presId="urn:microsoft.com/office/officeart/2005/8/layout/list1"/>
    <dgm:cxn modelId="{68FBDD15-D07E-4EB1-92D0-17377D362FA7}" type="presOf" srcId="{ABFC4984-9655-4385-8D9F-9FB4A0120638}" destId="{24EA8966-B4B3-40BD-8211-037880CC6294}" srcOrd="0" destOrd="0" presId="urn:microsoft.com/office/officeart/2005/8/layout/list1"/>
    <dgm:cxn modelId="{9E5F985D-77B4-4EC8-A64D-5CAFBCB4EF79}" type="presOf" srcId="{CBF34FC8-2358-4BC0-8C79-7933E890B00C}" destId="{F5518734-94B5-4E3A-BD5A-92CCD741AAED}" srcOrd="0" destOrd="0" presId="urn:microsoft.com/office/officeart/2005/8/layout/list1"/>
    <dgm:cxn modelId="{4B614980-888E-40FF-B178-B825BDE5A665}" srcId="{CBF34FC8-2358-4BC0-8C79-7933E890B00C}" destId="{389A65D0-2814-4F58-9A89-131AD77146C3}" srcOrd="1" destOrd="0" parTransId="{8E9767EA-4FCD-4887-A8CB-09110FCF610E}" sibTransId="{44EDC082-401A-4B10-BEC9-089E1F341E80}"/>
    <dgm:cxn modelId="{DF9D07FD-5E18-4CFC-B300-A090EBD10190}" srcId="{CBF34FC8-2358-4BC0-8C79-7933E890B00C}" destId="{2A7691EE-C644-4517-A1B7-E1A2CF5D82FD}" srcOrd="2" destOrd="0" parTransId="{2746A09E-BADB-4670-9F14-2B1CC29D4BFA}" sibTransId="{58963067-C8D8-4737-AC62-75909B765D17}"/>
    <dgm:cxn modelId="{D86CD725-B8AC-4993-B8F8-FE75741416F5}" type="presOf" srcId="{2A7691EE-C644-4517-A1B7-E1A2CF5D82FD}" destId="{A37B4E5F-8AD7-4BC2-BD65-4E81D39A5A5E}" srcOrd="1" destOrd="0" presId="urn:microsoft.com/office/officeart/2005/8/layout/list1"/>
    <dgm:cxn modelId="{80BF305A-9E46-4181-A605-D011BB76D6EB}" type="presOf" srcId="{ABFC4984-9655-4385-8D9F-9FB4A0120638}" destId="{9ED93B7C-0D04-446F-ACC2-55C3239495E3}" srcOrd="1" destOrd="0" presId="urn:microsoft.com/office/officeart/2005/8/layout/list1"/>
    <dgm:cxn modelId="{B1831AA3-4B35-4531-81F2-E98DA6F7CA27}" type="presOf" srcId="{2A7691EE-C644-4517-A1B7-E1A2CF5D82FD}" destId="{F512D733-9D35-49F9-9BB8-E9F9DDC4BD47}" srcOrd="0" destOrd="0" presId="urn:microsoft.com/office/officeart/2005/8/layout/list1"/>
    <dgm:cxn modelId="{B2A6352A-63DC-4E73-A54E-CE06F9E440A8}" srcId="{CBF34FC8-2358-4BC0-8C79-7933E890B00C}" destId="{ABFC4984-9655-4385-8D9F-9FB4A0120638}" srcOrd="0" destOrd="0" parTransId="{489D5C4B-9238-4A87-AE82-9147575658F7}" sibTransId="{0DABC7FD-5B1A-4306-AB96-8FABF4FF6966}"/>
    <dgm:cxn modelId="{99518C0D-0912-4564-A03E-C751C04139E1}" type="presOf" srcId="{389A65D0-2814-4F58-9A89-131AD77146C3}" destId="{E0BEF91E-943F-410B-A3F6-439411C0F16E}" srcOrd="0" destOrd="0" presId="urn:microsoft.com/office/officeart/2005/8/layout/list1"/>
    <dgm:cxn modelId="{F07D5161-0FB4-4314-B60A-63A7D66CB351}" type="presParOf" srcId="{F5518734-94B5-4E3A-BD5A-92CCD741AAED}" destId="{7A55F098-91CE-4271-9F89-4BE5D77ACD1E}" srcOrd="0" destOrd="0" presId="urn:microsoft.com/office/officeart/2005/8/layout/list1"/>
    <dgm:cxn modelId="{8BCDB66C-AEE1-4B97-8314-E33F8598C801}" type="presParOf" srcId="{7A55F098-91CE-4271-9F89-4BE5D77ACD1E}" destId="{24EA8966-B4B3-40BD-8211-037880CC6294}" srcOrd="0" destOrd="0" presId="urn:microsoft.com/office/officeart/2005/8/layout/list1"/>
    <dgm:cxn modelId="{8EF3F754-6C8A-426D-A151-15AB45B52715}" type="presParOf" srcId="{7A55F098-91CE-4271-9F89-4BE5D77ACD1E}" destId="{9ED93B7C-0D04-446F-ACC2-55C3239495E3}" srcOrd="1" destOrd="0" presId="urn:microsoft.com/office/officeart/2005/8/layout/list1"/>
    <dgm:cxn modelId="{31EAF5CC-0FAC-4E6F-AE85-FF0234B7C0DD}" type="presParOf" srcId="{F5518734-94B5-4E3A-BD5A-92CCD741AAED}" destId="{CF327A6D-120C-4F39-A84A-14E7F6F8D2BA}" srcOrd="1" destOrd="0" presId="urn:microsoft.com/office/officeart/2005/8/layout/list1"/>
    <dgm:cxn modelId="{F4BF6DDE-0DD1-4AF9-B1BD-71037C35B142}" type="presParOf" srcId="{F5518734-94B5-4E3A-BD5A-92CCD741AAED}" destId="{028AFF48-06A3-41A5-ABD9-F6DD9603B428}" srcOrd="2" destOrd="0" presId="urn:microsoft.com/office/officeart/2005/8/layout/list1"/>
    <dgm:cxn modelId="{EC85D227-6E73-478F-8AA5-6DD840809C7C}" type="presParOf" srcId="{F5518734-94B5-4E3A-BD5A-92CCD741AAED}" destId="{82922B44-551B-4D95-8031-1684E8A7524B}" srcOrd="3" destOrd="0" presId="urn:microsoft.com/office/officeart/2005/8/layout/list1"/>
    <dgm:cxn modelId="{0FE8CBF3-6285-4E48-99DE-ABFC7E0B4F8C}" type="presParOf" srcId="{F5518734-94B5-4E3A-BD5A-92CCD741AAED}" destId="{414AF537-E6CB-4167-9549-3EF15E60AC35}" srcOrd="4" destOrd="0" presId="urn:microsoft.com/office/officeart/2005/8/layout/list1"/>
    <dgm:cxn modelId="{1D98C402-A692-494C-B2D2-F7685600BDE0}" type="presParOf" srcId="{414AF537-E6CB-4167-9549-3EF15E60AC35}" destId="{E0BEF91E-943F-410B-A3F6-439411C0F16E}" srcOrd="0" destOrd="0" presId="urn:microsoft.com/office/officeart/2005/8/layout/list1"/>
    <dgm:cxn modelId="{EBB87328-7D11-4B71-A3CC-7E9884AA2B42}" type="presParOf" srcId="{414AF537-E6CB-4167-9549-3EF15E60AC35}" destId="{0F984233-E23F-4122-A96F-06FDBB711847}" srcOrd="1" destOrd="0" presId="urn:microsoft.com/office/officeart/2005/8/layout/list1"/>
    <dgm:cxn modelId="{A9D08555-8585-40C2-83CC-38D5803ACA46}" type="presParOf" srcId="{F5518734-94B5-4E3A-BD5A-92CCD741AAED}" destId="{E3993780-F385-4A2A-B3CF-70EE7349A4D4}" srcOrd="5" destOrd="0" presId="urn:microsoft.com/office/officeart/2005/8/layout/list1"/>
    <dgm:cxn modelId="{9A588E25-B82E-4F6D-895B-3146F7BDD5A2}" type="presParOf" srcId="{F5518734-94B5-4E3A-BD5A-92CCD741AAED}" destId="{6E83B928-B3D0-43A8-9902-8770BBBB1D13}" srcOrd="6" destOrd="0" presId="urn:microsoft.com/office/officeart/2005/8/layout/list1"/>
    <dgm:cxn modelId="{8F501419-4CF1-4C08-9CE2-5DA26E10AFCB}" type="presParOf" srcId="{F5518734-94B5-4E3A-BD5A-92CCD741AAED}" destId="{F7187BDE-6C44-4132-A532-08C1EFE62BBD}" srcOrd="7" destOrd="0" presId="urn:microsoft.com/office/officeart/2005/8/layout/list1"/>
    <dgm:cxn modelId="{04118B7C-2987-4F9B-8C77-8D1E3BFA7EA6}" type="presParOf" srcId="{F5518734-94B5-4E3A-BD5A-92CCD741AAED}" destId="{B8833DD6-D8EE-44A5-945D-679AAF44AD11}" srcOrd="8" destOrd="0" presId="urn:microsoft.com/office/officeart/2005/8/layout/list1"/>
    <dgm:cxn modelId="{5D666AF3-103D-4861-B0BB-E5EEDFCCD60C}" type="presParOf" srcId="{B8833DD6-D8EE-44A5-945D-679AAF44AD11}" destId="{F512D733-9D35-49F9-9BB8-E9F9DDC4BD47}" srcOrd="0" destOrd="0" presId="urn:microsoft.com/office/officeart/2005/8/layout/list1"/>
    <dgm:cxn modelId="{5A2F561A-194E-4A5B-A548-7F30AD5D93E7}" type="presParOf" srcId="{B8833DD6-D8EE-44A5-945D-679AAF44AD11}" destId="{A37B4E5F-8AD7-4BC2-BD65-4E81D39A5A5E}" srcOrd="1" destOrd="0" presId="urn:microsoft.com/office/officeart/2005/8/layout/list1"/>
    <dgm:cxn modelId="{DA84B303-D4AB-460A-9AE5-29A2F99A37A9}" type="presParOf" srcId="{F5518734-94B5-4E3A-BD5A-92CCD741AAED}" destId="{C5862D57-B62B-4932-8914-B6DE1547171A}" srcOrd="9" destOrd="0" presId="urn:microsoft.com/office/officeart/2005/8/layout/list1"/>
    <dgm:cxn modelId="{4CFCDB90-006E-46C0-892E-8033ED912C8D}" type="presParOf" srcId="{F5518734-94B5-4E3A-BD5A-92CCD741AAED}" destId="{83AEF667-FC67-4783-9276-66C2D68CDB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FD204-0087-4848-820A-7E045FD0B9DB}">
      <dsp:nvSpPr>
        <dsp:cNvPr id="0" name=""/>
        <dsp:cNvSpPr/>
      </dsp:nvSpPr>
      <dsp:spPr>
        <a:xfrm>
          <a:off x="5297353" y="2416961"/>
          <a:ext cx="4352310" cy="51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6"/>
              </a:lnTo>
              <a:lnTo>
                <a:pt x="4352310" y="351056"/>
              </a:lnTo>
              <a:lnTo>
                <a:pt x="435231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49FC6-EB9E-482A-AD53-9626DD919E7A}">
      <dsp:nvSpPr>
        <dsp:cNvPr id="0" name=""/>
        <dsp:cNvSpPr/>
      </dsp:nvSpPr>
      <dsp:spPr>
        <a:xfrm>
          <a:off x="5297353" y="2416961"/>
          <a:ext cx="2065973" cy="51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6"/>
              </a:lnTo>
              <a:lnTo>
                <a:pt x="2065973" y="351056"/>
              </a:lnTo>
              <a:lnTo>
                <a:pt x="2065973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0CEE5-72E2-45E2-B251-8188E802D246}">
      <dsp:nvSpPr>
        <dsp:cNvPr id="0" name=""/>
        <dsp:cNvSpPr/>
      </dsp:nvSpPr>
      <dsp:spPr>
        <a:xfrm>
          <a:off x="5101955" y="2416961"/>
          <a:ext cx="195398" cy="515145"/>
        </a:xfrm>
        <a:custGeom>
          <a:avLst/>
          <a:gdLst/>
          <a:ahLst/>
          <a:cxnLst/>
          <a:rect l="0" t="0" r="0" b="0"/>
          <a:pathLst>
            <a:path>
              <a:moveTo>
                <a:pt x="195398" y="0"/>
              </a:moveTo>
              <a:lnTo>
                <a:pt x="195398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6D0CE-5725-44A8-8529-6A834743F57A}">
      <dsp:nvSpPr>
        <dsp:cNvPr id="0" name=""/>
        <dsp:cNvSpPr/>
      </dsp:nvSpPr>
      <dsp:spPr>
        <a:xfrm>
          <a:off x="2917387" y="2416961"/>
          <a:ext cx="2379966" cy="515145"/>
        </a:xfrm>
        <a:custGeom>
          <a:avLst/>
          <a:gdLst/>
          <a:ahLst/>
          <a:cxnLst/>
          <a:rect l="0" t="0" r="0" b="0"/>
          <a:pathLst>
            <a:path>
              <a:moveTo>
                <a:pt x="2379966" y="0"/>
              </a:moveTo>
              <a:lnTo>
                <a:pt x="2379966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4DCEA-68F9-4937-A521-12348BEA9E21}">
      <dsp:nvSpPr>
        <dsp:cNvPr id="0" name=""/>
        <dsp:cNvSpPr/>
      </dsp:nvSpPr>
      <dsp:spPr>
        <a:xfrm>
          <a:off x="826448" y="2416961"/>
          <a:ext cx="4470905" cy="515145"/>
        </a:xfrm>
        <a:custGeom>
          <a:avLst/>
          <a:gdLst/>
          <a:ahLst/>
          <a:cxnLst/>
          <a:rect l="0" t="0" r="0" b="0"/>
          <a:pathLst>
            <a:path>
              <a:moveTo>
                <a:pt x="4470905" y="0"/>
              </a:moveTo>
              <a:lnTo>
                <a:pt x="4470905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6B2AE-0853-49D5-A381-87765CBB4E51}">
      <dsp:nvSpPr>
        <dsp:cNvPr id="0" name=""/>
        <dsp:cNvSpPr/>
      </dsp:nvSpPr>
      <dsp:spPr>
        <a:xfrm>
          <a:off x="4370632" y="1149504"/>
          <a:ext cx="1853442" cy="1267456"/>
        </a:xfrm>
        <a:prstGeom prst="roundRect">
          <a:avLst>
            <a:gd name="adj" fmla="val 10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B7B0C-DF46-4C2D-B693-057FD9D68DC1}">
      <dsp:nvSpPr>
        <dsp:cNvPr id="0" name=""/>
        <dsp:cNvSpPr/>
      </dsp:nvSpPr>
      <dsp:spPr>
        <a:xfrm>
          <a:off x="4567440" y="1336472"/>
          <a:ext cx="1853442" cy="1267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8 588</a:t>
          </a:r>
          <a:endParaRPr lang="ru-RU" sz="18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4563" y="1373595"/>
        <a:ext cx="1779196" cy="1193210"/>
      </dsp:txXfrm>
    </dsp:sp>
    <dsp:sp modelId="{1C44DCB4-AD37-470C-921F-8952D7E14072}">
      <dsp:nvSpPr>
        <dsp:cNvPr id="0" name=""/>
        <dsp:cNvSpPr/>
      </dsp:nvSpPr>
      <dsp:spPr>
        <a:xfrm>
          <a:off x="3868" y="2932106"/>
          <a:ext cx="1645158" cy="1523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CD92F-AB02-4362-B567-8B3697628166}">
      <dsp:nvSpPr>
        <dsp:cNvPr id="0" name=""/>
        <dsp:cNvSpPr/>
      </dsp:nvSpPr>
      <dsp:spPr>
        <a:xfrm>
          <a:off x="200676" y="3119074"/>
          <a:ext cx="1645158" cy="1523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161</a:t>
          </a:r>
          <a:endParaRPr lang="ru-RU" sz="20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309" y="3163707"/>
        <a:ext cx="1555892" cy="1434624"/>
      </dsp:txXfrm>
    </dsp:sp>
    <dsp:sp modelId="{E92D1456-838C-400A-AAE8-A3D462EF95A9}">
      <dsp:nvSpPr>
        <dsp:cNvPr id="0" name=""/>
        <dsp:cNvSpPr/>
      </dsp:nvSpPr>
      <dsp:spPr>
        <a:xfrm>
          <a:off x="2042643" y="2932106"/>
          <a:ext cx="1749486" cy="1545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2D6F0-9B82-4DA4-A20C-617B89206C19}">
      <dsp:nvSpPr>
        <dsp:cNvPr id="0" name=""/>
        <dsp:cNvSpPr/>
      </dsp:nvSpPr>
      <dsp:spPr>
        <a:xfrm>
          <a:off x="2239451" y="3119074"/>
          <a:ext cx="1749486" cy="1545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40</a:t>
          </a:r>
          <a:endParaRPr lang="ru-RU" sz="20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729" y="3164352"/>
        <a:ext cx="1658930" cy="1455334"/>
      </dsp:txXfrm>
    </dsp:sp>
    <dsp:sp modelId="{9AF03AFD-5712-4B65-B8B9-0C78AFF57A8A}">
      <dsp:nvSpPr>
        <dsp:cNvPr id="0" name=""/>
        <dsp:cNvSpPr/>
      </dsp:nvSpPr>
      <dsp:spPr>
        <a:xfrm>
          <a:off x="4185746" y="2932106"/>
          <a:ext cx="1832417" cy="15437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F4515-1C19-4789-B48A-3FBC0AB02375}">
      <dsp:nvSpPr>
        <dsp:cNvPr id="0" name=""/>
        <dsp:cNvSpPr/>
      </dsp:nvSpPr>
      <dsp:spPr>
        <a:xfrm>
          <a:off x="4382555" y="3119074"/>
          <a:ext cx="1832417" cy="154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121</a:t>
          </a:r>
          <a:endParaRPr lang="ru-RU" sz="20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7769" y="3164288"/>
        <a:ext cx="1741989" cy="1453303"/>
      </dsp:txXfrm>
    </dsp:sp>
    <dsp:sp modelId="{FB77E740-85C0-4E1C-ABC5-44C2E417C594}">
      <dsp:nvSpPr>
        <dsp:cNvPr id="0" name=""/>
        <dsp:cNvSpPr/>
      </dsp:nvSpPr>
      <dsp:spPr>
        <a:xfrm>
          <a:off x="6411781" y="2932106"/>
          <a:ext cx="1903091" cy="15846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8D384-D36E-4071-AE1B-A1C446AE6C81}">
      <dsp:nvSpPr>
        <dsp:cNvPr id="0" name=""/>
        <dsp:cNvSpPr/>
      </dsp:nvSpPr>
      <dsp:spPr>
        <a:xfrm>
          <a:off x="6608589" y="3119074"/>
          <a:ext cx="1903091" cy="1584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 СЗ ПФ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854</a:t>
          </a:r>
          <a:endParaRPr lang="ru-RU" sz="20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5002" y="3165487"/>
        <a:ext cx="1810265" cy="1491846"/>
      </dsp:txXfrm>
    </dsp:sp>
    <dsp:sp modelId="{3080AD3D-0479-4451-9446-9AF6ACA74CAB}">
      <dsp:nvSpPr>
        <dsp:cNvPr id="0" name=""/>
        <dsp:cNvSpPr/>
      </dsp:nvSpPr>
      <dsp:spPr>
        <a:xfrm>
          <a:off x="8708489" y="2932106"/>
          <a:ext cx="1882350" cy="16032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DF86-33D3-445A-96F8-8EDFCAC941E1}">
      <dsp:nvSpPr>
        <dsp:cNvPr id="0" name=""/>
        <dsp:cNvSpPr/>
      </dsp:nvSpPr>
      <dsp:spPr>
        <a:xfrm>
          <a:off x="8905297" y="3119074"/>
          <a:ext cx="1882350" cy="160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4 362</a:t>
          </a:r>
          <a:endParaRPr lang="ru-RU" sz="20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52254" y="3166031"/>
        <a:ext cx="1788436" cy="1509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7EC21-36BA-4940-BD39-1F2B3552322C}">
      <dsp:nvSpPr>
        <dsp:cNvPr id="0" name=""/>
        <dsp:cNvSpPr/>
      </dsp:nvSpPr>
      <dsp:spPr>
        <a:xfrm>
          <a:off x="3937000" y="2006795"/>
          <a:ext cx="2793999" cy="664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072"/>
              </a:lnTo>
              <a:lnTo>
                <a:pt x="2793999" y="453072"/>
              </a:lnTo>
              <a:lnTo>
                <a:pt x="2793999" y="6648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1BBF0-ADFA-497F-B93B-3F030DA325A2}">
      <dsp:nvSpPr>
        <dsp:cNvPr id="0" name=""/>
        <dsp:cNvSpPr/>
      </dsp:nvSpPr>
      <dsp:spPr>
        <a:xfrm>
          <a:off x="3891280" y="2006795"/>
          <a:ext cx="91440" cy="6648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48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74536-D94F-487D-BE5F-25CF4C7014CC}">
      <dsp:nvSpPr>
        <dsp:cNvPr id="0" name=""/>
        <dsp:cNvSpPr/>
      </dsp:nvSpPr>
      <dsp:spPr>
        <a:xfrm>
          <a:off x="1143000" y="2006795"/>
          <a:ext cx="2793999" cy="664845"/>
        </a:xfrm>
        <a:custGeom>
          <a:avLst/>
          <a:gdLst/>
          <a:ahLst/>
          <a:cxnLst/>
          <a:rect l="0" t="0" r="0" b="0"/>
          <a:pathLst>
            <a:path>
              <a:moveTo>
                <a:pt x="2793999" y="0"/>
              </a:moveTo>
              <a:lnTo>
                <a:pt x="2793999" y="453072"/>
              </a:lnTo>
              <a:lnTo>
                <a:pt x="0" y="453072"/>
              </a:lnTo>
              <a:lnTo>
                <a:pt x="0" y="6648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C77D4-3DFA-4841-820A-D9E3213B0C98}">
      <dsp:nvSpPr>
        <dsp:cNvPr id="0" name=""/>
        <dsp:cNvSpPr/>
      </dsp:nvSpPr>
      <dsp:spPr>
        <a:xfrm>
          <a:off x="2794000" y="555185"/>
          <a:ext cx="2285999" cy="145160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DF857-C861-40AF-BBF8-B5D16D4E9A08}">
      <dsp:nvSpPr>
        <dsp:cNvPr id="0" name=""/>
        <dsp:cNvSpPr/>
      </dsp:nvSpPr>
      <dsp:spPr>
        <a:xfrm>
          <a:off x="3048000" y="796485"/>
          <a:ext cx="2285999" cy="1451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723D92"/>
              </a:solidFill>
            </a:rPr>
            <a:t>ОЦЕНКА ИСПОЛНИТЕЛЯ УСЛУГ</a:t>
          </a:r>
        </a:p>
      </dsp:txBody>
      <dsp:txXfrm>
        <a:off x="3090516" y="839001"/>
        <a:ext cx="2200967" cy="1366577"/>
      </dsp:txXfrm>
    </dsp:sp>
    <dsp:sp modelId="{8413EB15-C8B6-4486-9CE5-DF7F36B01426}">
      <dsp:nvSpPr>
        <dsp:cNvPr id="0" name=""/>
        <dsp:cNvSpPr/>
      </dsp:nvSpPr>
      <dsp:spPr>
        <a:xfrm>
          <a:off x="0" y="2671640"/>
          <a:ext cx="2285999" cy="145160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17C97-E664-4812-AF3E-DF994631755E}">
      <dsp:nvSpPr>
        <dsp:cNvPr id="0" name=""/>
        <dsp:cNvSpPr/>
      </dsp:nvSpPr>
      <dsp:spPr>
        <a:xfrm>
          <a:off x="254000" y="2912940"/>
          <a:ext cx="2285999" cy="1451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BF5BC1"/>
              </a:solidFill>
            </a:rPr>
            <a:t>Оценка потребителем</a:t>
          </a:r>
        </a:p>
      </dsp:txBody>
      <dsp:txXfrm>
        <a:off x="296516" y="2955456"/>
        <a:ext cx="2200967" cy="1366577"/>
      </dsp:txXfrm>
    </dsp:sp>
    <dsp:sp modelId="{7ED63134-4C8D-4B60-B6CB-799611D2A8A4}">
      <dsp:nvSpPr>
        <dsp:cNvPr id="0" name=""/>
        <dsp:cNvSpPr/>
      </dsp:nvSpPr>
      <dsp:spPr>
        <a:xfrm>
          <a:off x="2794000" y="2671640"/>
          <a:ext cx="2285999" cy="145160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F8C06-DB0C-4560-9BEE-C38DC1020BCD}">
      <dsp:nvSpPr>
        <dsp:cNvPr id="0" name=""/>
        <dsp:cNvSpPr/>
      </dsp:nvSpPr>
      <dsp:spPr>
        <a:xfrm>
          <a:off x="3048000" y="2912940"/>
          <a:ext cx="2285999" cy="1451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C00000"/>
              </a:solidFill>
            </a:rPr>
            <a:t>Результаты мониторинга</a:t>
          </a:r>
        </a:p>
      </dsp:txBody>
      <dsp:txXfrm>
        <a:off x="3090516" y="2955456"/>
        <a:ext cx="2200967" cy="1366577"/>
      </dsp:txXfrm>
    </dsp:sp>
    <dsp:sp modelId="{87C56A34-B22D-477B-806C-30AA4F74AF50}">
      <dsp:nvSpPr>
        <dsp:cNvPr id="0" name=""/>
        <dsp:cNvSpPr/>
      </dsp:nvSpPr>
      <dsp:spPr>
        <a:xfrm>
          <a:off x="5587999" y="2671640"/>
          <a:ext cx="2285999" cy="145160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EB6BB-1757-4D37-AE48-D9869F752B34}">
      <dsp:nvSpPr>
        <dsp:cNvPr id="0" name=""/>
        <dsp:cNvSpPr/>
      </dsp:nvSpPr>
      <dsp:spPr>
        <a:xfrm>
          <a:off x="5841999" y="2912940"/>
          <a:ext cx="2285999" cy="1451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70C0"/>
              </a:solidFill>
            </a:rPr>
            <a:t>Независимая оценка</a:t>
          </a:r>
        </a:p>
      </dsp:txBody>
      <dsp:txXfrm>
        <a:off x="5884515" y="2955456"/>
        <a:ext cx="2200967" cy="1366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AFF48-06A3-41A5-ABD9-F6DD9603B428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93B7C-0D04-446F-ACC2-55C3239495E3}">
      <dsp:nvSpPr>
        <dsp:cNvPr id="0" name=""/>
        <dsp:cNvSpPr/>
      </dsp:nvSpPr>
      <dsp:spPr>
        <a:xfrm>
          <a:off x="406400" y="30393"/>
          <a:ext cx="7344192" cy="121032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723D92"/>
              </a:solidFill>
            </a:rPr>
            <a:t>Размещение сведений о государственных (муниципальных) социальных заказах на очередной финансовый год</a:t>
          </a:r>
        </a:p>
      </dsp:txBody>
      <dsp:txXfrm>
        <a:off x="465483" y="89476"/>
        <a:ext cx="7226026" cy="1092154"/>
      </dsp:txXfrm>
    </dsp:sp>
    <dsp:sp modelId="{6E83B928-B3D0-43A8-9902-8770BBBB1D13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84233-E23F-4122-A96F-06FDBB711847}">
      <dsp:nvSpPr>
        <dsp:cNvPr id="0" name=""/>
        <dsp:cNvSpPr/>
      </dsp:nvSpPr>
      <dsp:spPr>
        <a:xfrm>
          <a:off x="406400" y="1890153"/>
          <a:ext cx="7238138" cy="1210320"/>
        </a:xfrm>
        <a:prstGeom prst="roundRect">
          <a:avLst/>
        </a:prstGeom>
        <a:solidFill>
          <a:srgbClr val="DF97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723D92"/>
              </a:solidFill>
            </a:rPr>
            <a:t>Размещение и своевременная корректировка перечней услуг (на уровне региона и каждого муниципалитета в отдельности)</a:t>
          </a:r>
        </a:p>
      </dsp:txBody>
      <dsp:txXfrm>
        <a:off x="465483" y="1949236"/>
        <a:ext cx="7119972" cy="1092154"/>
      </dsp:txXfrm>
    </dsp:sp>
    <dsp:sp modelId="{83AEF667-FC67-4783-9276-66C2D68CDB1F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B4E5F-8AD7-4BC2-BD65-4E81D39A5A5E}">
      <dsp:nvSpPr>
        <dsp:cNvPr id="0" name=""/>
        <dsp:cNvSpPr/>
      </dsp:nvSpPr>
      <dsp:spPr>
        <a:xfrm>
          <a:off x="406400" y="3749913"/>
          <a:ext cx="7206561" cy="1210320"/>
        </a:xfrm>
        <a:prstGeom prst="roundRect">
          <a:avLst/>
        </a:prstGeom>
        <a:solidFill>
          <a:srgbClr val="FF97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723D92"/>
              </a:solidFill>
            </a:rPr>
            <a:t>Размещение отчетов об исполнении государственных (муниципальных) социальных заказов</a:t>
          </a:r>
        </a:p>
      </dsp:txBody>
      <dsp:txXfrm>
        <a:off x="465483" y="3808996"/>
        <a:ext cx="7088395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71401-7F5D-4121-8E79-8B28659EED48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23FB6-298A-40CB-A2BC-343C4FD27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72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D82D-390D-47A2-A4AE-A0017E2F9E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71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6D395-30DF-13ED-FF5F-6367BC29D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1471A30-C1F6-E47F-BAB5-924A2FCB1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4E84596-2BE8-B0AB-BB86-871817358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51773-56DA-53BC-797C-9606DCF8C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D82D-390D-47A2-A4AE-A0017E2F9E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4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D82D-390D-47A2-A4AE-A0017E2F9E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5638-754D-CAB3-F77E-5C4EDD678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F214807-97B8-CF41-4C12-61E3DA566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4006203-32BC-F3E9-5A08-A642BA198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BC2B4B-D648-BE36-AE4B-43D488D6D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D82D-390D-47A2-A4AE-A0017E2F9E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6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D82D-390D-47A2-A4AE-A0017E2F9E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21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D82D-390D-47A2-A4AE-A0017E2F9E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1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3FB6-298A-40CB-A2BC-343C4FD2776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3FB6-298A-40CB-A2BC-343C4FD2776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9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B0715-6BCC-4DAA-89F3-F5CA9826E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266CE1-2459-497D-8AE0-B7B4CB5F1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63BAA-A8B5-4E46-A1AF-0405B18A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0F068B-56DC-4976-A386-8E83AF42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780E7-542C-4630-B64A-E1F25C77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0ED80-A23B-403C-9C37-CF55751B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45171B-06AB-4F4C-89C0-B185A5CA6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373CC-8FFE-4F78-954B-8EC0DCA5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B68ADD-A15E-411D-83FA-0495940E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4269E3-B558-404C-AA27-5B97336D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E34E51-53CF-4439-9B5E-E85B82B8D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24BC08-8BD0-4935-A651-9580B042D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9190D-24B7-4B71-8B74-685E51ED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86B739-0734-44E0-987E-C937FAC7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D35BC-6F50-4D0E-88A0-D78FCB8C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42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DF87-3BD5-646C-03B6-A7666EF84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622457-704B-C58D-0889-C8CFEBC9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72A9C-E088-D725-CB25-02C0B1A5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92950-317F-B7E0-258C-DFE198E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65163-DC99-4C20-7BA1-28B37F2C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7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BDB10-9384-8D06-42FD-04A7E3DD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757B4-72AB-50B4-7A20-89B9B6C5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8D24F-B498-CF1F-3C0D-B832D7CB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9C1FE-D24A-562A-1B62-75B19A9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28BBA-9651-A710-394E-D1A48A9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44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0AAB-A782-732E-58D1-58B6D2BF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DE718-11BD-637B-A80C-FE9F9E6B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7B605-6E81-09F8-2C1C-AE9D61E5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05DF5-0309-E4B8-CFD1-F686289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4C619-C1F6-CABB-18C0-10D0E4E6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4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20489-5D20-5A18-827C-D9391314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5CBCF-2712-5E62-F444-C47946C52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86F27-8794-6694-DE14-13A92E3C9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4ED76-F63A-32AC-A7AD-091F8B55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B4FC28-112B-BBC0-D7E4-ECFC255C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A210B-B6BD-6620-3C19-B0C90976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54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3E379-66CD-A6E0-ECE6-47095F7A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8A935-8679-7F99-2F42-1C29A4D2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82106-3A6C-816E-CE0F-51EB49DD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57D8-3FD2-3C20-DCEB-F4E860A3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D63D4C-95B4-8D70-5670-BFDE86EFC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21611-CBEF-1667-CE5D-4E8EDA7B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CBB56D-2309-79D0-C25B-E2B4B442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C35A0-808B-4190-C2CB-4369D982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33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E927-8F72-BEDE-EFB8-FB6D901F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FD5807-1FE5-57F5-F7F5-B07D08D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1649CD-121F-AA58-4B71-E481FF48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F1482-E916-63A6-507C-D9A55AE3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2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04F28E-1CC1-4D88-43AE-AE3A89A5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8302FE-E63A-5CD6-906B-8E9F43FB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D70BB8-BBA3-BDBC-667E-6A2543E3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93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922D1-B935-FF6E-7044-BBA207D5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B6C1C-A318-4674-2FAE-BB1044AC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E03B8-5316-15D8-91B9-D020CE22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CE263-53C0-8179-18C8-3F826C7B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7591D-22F8-29B8-14CE-4B092E3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F9372-131E-D894-1E7C-9B984A1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2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619A8-4E91-4D45-BA39-1A19CFD2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20B08-C617-4154-B0F6-0D4316903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7789E-D8F1-4EDE-A059-F426AF4B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D20B2-A3EE-41F8-8B0F-216B47DA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FA410-96D8-40EF-A4AF-9A7C93F9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061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65AA-0E6F-5717-1B78-AF3EF7D3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3A12B9-B8CF-9010-5371-D81664297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93925-7AA7-3536-0239-27CB6B67C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7C832-8F08-3209-0270-BE8CB4D8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2EDB2-DF7A-3D69-D006-60AA1105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3C09B7-C549-951F-42E0-D30091A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13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36E53-C690-CF14-D9BC-3E99A725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F26B0C-7BB6-D310-FD0E-6EA1BA02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2DFE9-28E9-C193-DCB0-03742C06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11B9B-0E4F-CBA1-6318-96527E3D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DE749-5B1E-A5CC-D1CA-33C19832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21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F72797-0B40-75AF-4B61-583D83641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FB490-A230-A4D4-7102-C1A4382F5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1591D-704F-64ED-F418-8D14749A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8D7D6-1EC5-5109-6E2F-B5F9B8FF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1140BC-3F2A-FD31-15AA-FFFAC805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90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B0715-6BCC-4DAA-89F3-F5CA9826E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266CE1-2459-497D-8AE0-B7B4CB5F1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63BAA-A8B5-4E46-A1AF-0405B18A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0F068B-56DC-4976-A386-8E83AF42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780E7-542C-4630-B64A-E1F25C77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624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619A8-4E91-4D45-BA39-1A19CFD2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20B08-C617-4154-B0F6-0D4316903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7789E-D8F1-4EDE-A059-F426AF4B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D20B2-A3EE-41F8-8B0F-216B47DA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FA410-96D8-40EF-A4AF-9A7C93F9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15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E60AB-4C3B-4DF7-9619-DB586706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CD6A0-CB54-4014-8F49-5677430A0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0154D-FAC9-48D9-A4FD-5D99810B4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7B7B9-9AFC-4704-B26B-02935047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95244-675F-4440-8D9F-F3D658F4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71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ED763-67B2-4B89-BD30-8A31D858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EFB9E7-4124-4024-9C6D-3B3AD855D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F4AF1C-CF61-4DE4-8882-AE37E6FA9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B36BC7-A0EC-4118-B515-222E7F5B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31786F-A504-40C3-8382-E4BC0A62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EBFC7C-6F99-46A8-BB5B-BB673718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653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B56A4-EF49-4F0D-9722-FB4611BC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A6D42-D852-4D69-8053-F178987D9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F17EF3-F56E-4993-A13F-9500F89D8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B2F2AA-D4A9-4A90-A9F7-8623DE5C0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A8B55A-898F-41E5-800A-4BB767923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7BC14F-BF75-41D7-B260-4286EC7E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0E910E-F603-4BDF-90D5-26DFBFDE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D62256-A33D-4D8B-A199-E7226428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15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A51CD-489F-47D6-96B3-190AC01E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F9BFCC-B635-4B7A-9C23-14475B8E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EA6013-1D84-4CB6-98E5-152BC1C6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52F06D-C9B8-4F4F-A8E9-29C0A951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906AC4-546C-4056-9EEE-6040DBF6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7D6138-BFC7-4201-B879-2D293747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6F7E44-E148-49A8-83A5-796EF506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4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E60AB-4C3B-4DF7-9619-DB586706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CD6A0-CB54-4014-8F49-5677430A0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0154D-FAC9-48D9-A4FD-5D99810B4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7B7B9-9AFC-4704-B26B-02935047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95244-675F-4440-8D9F-F3D658F4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508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C4EC2-38D9-4999-9C6B-4391BC48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5AE572-53DF-4650-846B-CB6CC9A2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060A86-C8E4-45F5-A4BE-BDD7E9A4D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CE194A-B090-40B7-8280-90EE4BAA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F1D42E-B7D0-4C29-B55F-AE1C9148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AEFD8-C76F-4859-9AF6-7EFB498A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2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42BC-0A8D-4400-AA9D-27E16980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F6D4D2-A42F-4F69-B34B-F293AAF44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5893FE-3AE8-4B3B-9A02-19A5E648F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17568-CED3-4227-9272-95B57A7B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B95599-8256-4467-BA94-EA791F6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B357F-2A40-43CB-B074-54BD9BCB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94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0ED80-A23B-403C-9C37-CF55751B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45171B-06AB-4F4C-89C0-B185A5CA6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373CC-8FFE-4F78-954B-8EC0DCA5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B68ADD-A15E-411D-83FA-0495940E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4269E3-B558-404C-AA27-5B97336D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14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E34E51-53CF-4439-9B5E-E85B82B8D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24BC08-8BD0-4935-A651-9580B042D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9190D-24B7-4B71-8B74-685E51ED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86B739-0734-44E0-987E-C937FAC7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D35BC-6F50-4D0E-88A0-D78FCB8C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36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1046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ED763-67B2-4B89-BD30-8A31D858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EFB9E7-4124-4024-9C6D-3B3AD855D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F4AF1C-CF61-4DE4-8882-AE37E6FA9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B36BC7-A0EC-4118-B515-222E7F5B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31786F-A504-40C3-8382-E4BC0A62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EBFC7C-6F99-46A8-BB5B-BB673718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71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B56A4-EF49-4F0D-9722-FB4611BC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A6D42-D852-4D69-8053-F178987D9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F17EF3-F56E-4993-A13F-9500F89D8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B2F2AA-D4A9-4A90-A9F7-8623DE5C0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A8B55A-898F-41E5-800A-4BB767923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7BC14F-BF75-41D7-B260-4286EC7E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0E910E-F603-4BDF-90D5-26DFBFDE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D62256-A33D-4D8B-A199-E7226428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8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A51CD-489F-47D6-96B3-190AC01E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F9BFCC-B635-4B7A-9C23-14475B8E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EA6013-1D84-4CB6-98E5-152BC1C6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52F06D-C9B8-4F4F-A8E9-29C0A951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0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906AC4-546C-4056-9EEE-6040DBF6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7D6138-BFC7-4201-B879-2D293747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6F7E44-E148-49A8-83A5-796EF506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C4EC2-38D9-4999-9C6B-4391BC48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5AE572-53DF-4650-846B-CB6CC9A2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060A86-C8E4-45F5-A4BE-BDD7E9A4D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CE194A-B090-40B7-8280-90EE4BAA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F1D42E-B7D0-4C29-B55F-AE1C9148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AEFD8-C76F-4859-9AF6-7EFB498A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80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42BC-0A8D-4400-AA9D-27E16980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F6D4D2-A42F-4F69-B34B-F293AAF44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5893FE-3AE8-4B3B-9A02-19A5E648F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17568-CED3-4227-9272-95B57A7B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B95599-8256-4467-BA94-EA791F6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B357F-2A40-43CB-B074-54BD9BCB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4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8908A-6C93-4CF2-9744-DC403A02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6167DB-D078-4C04-AB59-7CD98630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E02D6-7701-4A9F-9123-0D1DDF335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9E8C9A-7C3D-4B8B-A6F8-11927ACDE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0ADE45-4539-4FBE-8EBB-EDEAA4277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22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B4B43-A329-E6BD-C86C-9EA004F0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66B7D-AF76-2C41-38FC-0A2E5B6F6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969CC-34B2-8E85-343F-AAF548463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282-A578-40D2-88A7-F07D7362435E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5AE38-569D-44B2-F7A9-5C6C74AA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E8439-8FFA-5B1F-8396-32BE42C3B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7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8908A-6C93-4CF2-9744-DC403A02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6167DB-D078-4C04-AB59-7CD98630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E02D6-7701-4A9F-9123-0D1DDF335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740BF-238A-4CD1-836B-4A76819F2BB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9E8C9A-7C3D-4B8B-A6F8-11927ACDE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0ADE45-4539-4FBE-8EBB-EDEAA4277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FCE4-F824-45C8-BA56-0ACEF3F85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7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jpg"/><Relationship Id="rId7" Type="http://schemas.openxmlformats.org/officeDocument/2006/relationships/image" Target="../media/image3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chart" Target="../charts/chart2.xml"/><Relationship Id="rId10" Type="http://schemas.openxmlformats.org/officeDocument/2006/relationships/image" Target="../media/image35.jpeg"/><Relationship Id="rId4" Type="http://schemas.openxmlformats.org/officeDocument/2006/relationships/image" Target="../media/image26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chart" Target="../charts/chart3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chart" Target="../charts/chart4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0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31.jpeg"/><Relationship Id="rId10" Type="http://schemas.openxmlformats.org/officeDocument/2006/relationships/image" Target="../media/image57.jpeg"/><Relationship Id="rId4" Type="http://schemas.openxmlformats.org/officeDocument/2006/relationships/image" Target="../media/image52.jp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2.svg"/><Relationship Id="rId10" Type="http://schemas.openxmlformats.org/officeDocument/2006/relationships/image" Target="../media/image67.sv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hyperlink" Target="13.09.2019%20&#8470;442.pdf" TargetMode="External"/><Relationship Id="rId4" Type="http://schemas.openxmlformats.org/officeDocument/2006/relationships/hyperlink" Target="01.04.2021%20&#1075;.%20&#8470;%20199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g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11" Type="http://schemas.openxmlformats.org/officeDocument/2006/relationships/image" Target="../media/image22.jpeg"/><Relationship Id="rId5" Type="http://schemas.openxmlformats.org/officeDocument/2006/relationships/image" Target="../media/image13.jp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5A6AB8-9878-880E-A786-D9092531A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42"/>
            <a:ext cx="12192000" cy="6908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A5DED-D6E6-34C4-F81D-8A42B69EA342}"/>
              </a:ext>
            </a:extLst>
          </p:cNvPr>
          <p:cNvSpPr txBox="1"/>
          <p:nvPr/>
        </p:nvSpPr>
        <p:spPr>
          <a:xfrm>
            <a:off x="266330" y="5681708"/>
            <a:ext cx="521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Докладчик: Кузьминова Елена Александровна,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зам. директора, руководитель РМЦ ДОД РК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70571-D822-0327-BEAA-B6493C51273D}"/>
              </a:ext>
            </a:extLst>
          </p:cNvPr>
          <p:cNvSpPr txBox="1"/>
          <p:nvPr/>
        </p:nvSpPr>
        <p:spPr>
          <a:xfrm>
            <a:off x="363984" y="2219418"/>
            <a:ext cx="73063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  <a:sym typeface="Calibri"/>
              </a:rPr>
              <a:t>Региональная система дополнительного образования детей в условиях реализации социального заказа на оказание государственных (муниципальных) услуг в социальной сфере в 2025 году.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  <a:sym typeface="Calibri"/>
              </a:rPr>
              <a:t>Прогноз на 2026 год.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Bahnschrift SemiBold SemiConden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4472C4">
                    <a:lumMod val="75000"/>
                  </a:srgbClr>
                </a:solidFill>
                <a:latin typeface="Bahnschrift SemiBold SemiConden" panose="020B0502040204020203" pitchFamily="34" charset="0"/>
                <a:sym typeface="Calibri"/>
              </a:rPr>
              <a:t>21.08.2025 г.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141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52B0A-88B6-DA42-0C40-12C43A32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52" y="365125"/>
            <a:ext cx="8531441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BC0144E-F36F-CCBF-DC60-2BF224A41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9" y="301840"/>
            <a:ext cx="9880846" cy="6090081"/>
          </a:xfrm>
        </p:spPr>
      </p:pic>
    </p:spTree>
    <p:extLst>
      <p:ext uri="{BB962C8B-B14F-4D97-AF65-F5344CB8AC3E}">
        <p14:creationId xmlns:p14="http://schemas.microsoft.com/office/powerpoint/2010/main" val="89786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3A33AC-95AA-6AFA-DAB3-38B6B9A4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25E31E82-D789-BD1A-AC29-925CB1623798}"/>
              </a:ext>
            </a:extLst>
          </p:cNvPr>
          <p:cNvGraphicFramePr/>
          <p:nvPr/>
        </p:nvGraphicFramePr>
        <p:xfrm>
          <a:off x="544749" y="1558182"/>
          <a:ext cx="7019538" cy="470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2327340" y="590160"/>
            <a:ext cx="7537315" cy="78646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Численность педагогов дополнительного образования детей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Республике Крым по данным ЕАИС ДО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59B87-2553-27FE-4E90-BF822A6BCDA8}"/>
              </a:ext>
            </a:extLst>
          </p:cNvPr>
          <p:cNvSpPr txBox="1"/>
          <p:nvPr/>
        </p:nvSpPr>
        <p:spPr>
          <a:xfrm>
            <a:off x="7753412" y="1930713"/>
            <a:ext cx="2124729" cy="52322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4 900 чел.</a:t>
            </a: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EED67DFA-26DD-54AE-74D1-997BAA26E7E3}"/>
              </a:ext>
            </a:extLst>
          </p:cNvPr>
          <p:cNvSpPr/>
          <p:nvPr/>
        </p:nvSpPr>
        <p:spPr>
          <a:xfrm>
            <a:off x="8564052" y="1450581"/>
            <a:ext cx="256030" cy="42236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0C86A-5312-1FCD-4DD2-974251B379ED}"/>
              </a:ext>
            </a:extLst>
          </p:cNvPr>
          <p:cNvSpPr txBox="1"/>
          <p:nvPr/>
        </p:nvSpPr>
        <p:spPr>
          <a:xfrm>
            <a:off x="389181" y="2290984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D14869-345C-019A-81E4-037B09F3B5C8}"/>
              </a:ext>
            </a:extLst>
          </p:cNvPr>
          <p:cNvSpPr txBox="1"/>
          <p:nvPr/>
        </p:nvSpPr>
        <p:spPr>
          <a:xfrm>
            <a:off x="5103044" y="4546362"/>
            <a:ext cx="1824237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3 931 чел.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9C36C-EA5F-3199-AD94-3CEE555775EC}"/>
              </a:ext>
            </a:extLst>
          </p:cNvPr>
          <p:cNvSpPr txBox="1"/>
          <p:nvPr/>
        </p:nvSpPr>
        <p:spPr>
          <a:xfrm>
            <a:off x="1362456" y="2629538"/>
            <a:ext cx="1678693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969 чел.-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163524-0C65-4781-8195-B1321FCA7B92}"/>
              </a:ext>
            </a:extLst>
          </p:cNvPr>
          <p:cNvSpPr/>
          <p:nvPr/>
        </p:nvSpPr>
        <p:spPr>
          <a:xfrm>
            <a:off x="6814269" y="2873458"/>
            <a:ext cx="5101922" cy="103414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4958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Основная часть педагогических кадров прошла курсы повышения квалификации в 2024 году </a:t>
            </a:r>
          </a:p>
          <a:p>
            <a:pPr marL="0" marR="0" lvl="0" indent="44958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профессиональную переподготовку </a:t>
            </a:r>
          </a:p>
          <a:p>
            <a:pPr marL="0" marR="0" lvl="0" indent="44958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дополнительному образованию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1 621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750B13-B41C-4F23-9B70-590E54DA08A3}"/>
              </a:ext>
            </a:extLst>
          </p:cNvPr>
          <p:cNvSpPr/>
          <p:nvPr/>
        </p:nvSpPr>
        <p:spPr>
          <a:xfrm>
            <a:off x="7088957" y="4011184"/>
            <a:ext cx="4827233" cy="9926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Направлены заявки на прохождение курсов повышения квалификации в 2025 году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дополнительному образованию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579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90B3AE-B123-45D3-AE1F-9DE32B37EE95}"/>
              </a:ext>
            </a:extLst>
          </p:cNvPr>
          <p:cNvSpPr/>
          <p:nvPr/>
        </p:nvSpPr>
        <p:spPr>
          <a:xfrm>
            <a:off x="7088956" y="5107394"/>
            <a:ext cx="4941367" cy="16736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конкурсах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проф.мастерства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293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чел.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«Сердце отдаю детям»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«Арктур»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«Панорама методических кейсов»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«Образовательных практик по обновлению содержания и технологий ДО»</a:t>
            </a:r>
          </a:p>
        </p:txBody>
      </p:sp>
    </p:spTree>
    <p:extLst>
      <p:ext uri="{BB962C8B-B14F-4D97-AF65-F5344CB8AC3E}">
        <p14:creationId xmlns:p14="http://schemas.microsoft.com/office/powerpoint/2010/main" val="4201709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9762E4-B6F6-8968-142A-EA64C303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FF9CA0-39C7-CD6B-5690-145B27BB9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82BFE881-450B-D5EF-4639-701F56C249F2}"/>
              </a:ext>
            </a:extLst>
          </p:cNvPr>
          <p:cNvSpPr txBox="1">
            <a:spLocks/>
          </p:cNvSpPr>
          <p:nvPr/>
        </p:nvSpPr>
        <p:spPr>
          <a:xfrm>
            <a:off x="258618" y="477480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9F6E5DC-01C7-23B9-7583-A410001CD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163782"/>
              </p:ext>
            </p:extLst>
          </p:nvPr>
        </p:nvGraphicFramePr>
        <p:xfrm>
          <a:off x="700242" y="359940"/>
          <a:ext cx="10791516" cy="587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6D8902-F5E7-6B3D-FDA9-9B6F4BDE660D}"/>
              </a:ext>
            </a:extLst>
          </p:cNvPr>
          <p:cNvSpPr txBox="1"/>
          <p:nvPr/>
        </p:nvSpPr>
        <p:spPr>
          <a:xfrm>
            <a:off x="258618" y="904689"/>
            <a:ext cx="1143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Количественная характеристика программ</a:t>
            </a:r>
          </a:p>
        </p:txBody>
      </p:sp>
      <p:sp>
        <p:nvSpPr>
          <p:cNvPr id="8" name="Скругленный прямоугольник 10">
            <a:extLst>
              <a:ext uri="{FF2B5EF4-FFF2-40B4-BE49-F238E27FC236}">
                <a16:creationId xmlns:a16="http://schemas.microsoft.com/office/drawing/2014/main" id="{A91F9E7B-4B3D-D840-562C-C11EAF63A4DA}"/>
              </a:ext>
            </a:extLst>
          </p:cNvPr>
          <p:cNvSpPr/>
          <p:nvPr/>
        </p:nvSpPr>
        <p:spPr>
          <a:xfrm>
            <a:off x="2728285" y="5319583"/>
            <a:ext cx="6326994" cy="633728"/>
          </a:xfrm>
          <a:prstGeom prst="roundRect">
            <a:avLst>
              <a:gd name="adj" fmla="val 10000"/>
            </a:avLst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B4752DD-1A27-821E-D923-9972B14061DA}"/>
              </a:ext>
            </a:extLst>
          </p:cNvPr>
          <p:cNvSpPr/>
          <p:nvPr/>
        </p:nvSpPr>
        <p:spPr>
          <a:xfrm>
            <a:off x="2856217" y="5471442"/>
            <a:ext cx="6464832" cy="633728"/>
          </a:xfrm>
          <a:prstGeom prst="roundRect">
            <a:avLst>
              <a:gd name="adj" fmla="val 1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645B8-EA20-8C1D-5955-08D46B42CEFE}"/>
              </a:ext>
            </a:extLst>
          </p:cNvPr>
          <p:cNvSpPr txBox="1"/>
          <p:nvPr/>
        </p:nvSpPr>
        <p:spPr>
          <a:xfrm>
            <a:off x="3403850" y="5583574"/>
            <a:ext cx="5970749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оказывалось в текущем 2025 году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350 263</a:t>
            </a:r>
          </a:p>
        </p:txBody>
      </p:sp>
    </p:spTree>
    <p:extLst>
      <p:ext uri="{BB962C8B-B14F-4D97-AF65-F5344CB8AC3E}">
        <p14:creationId xmlns:p14="http://schemas.microsoft.com/office/powerpoint/2010/main" val="145372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38D3CD-327E-33F2-EB52-B8972D83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C0C5A4-D3CA-0D63-5DEE-F85CDB00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3D557-26A1-3117-584F-8B3E7DAA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296" y="296723"/>
            <a:ext cx="5944115" cy="8474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4ABB77F-7061-D342-8A5F-163B35EC5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9374710"/>
              </p:ext>
            </p:extLst>
          </p:nvPr>
        </p:nvGraphicFramePr>
        <p:xfrm>
          <a:off x="6877382" y="2624819"/>
          <a:ext cx="4687120" cy="408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4AF0A2-BD2F-AEDE-3632-CD48CD93C5D4}"/>
              </a:ext>
            </a:extLst>
          </p:cNvPr>
          <p:cNvSpPr txBox="1"/>
          <p:nvPr/>
        </p:nvSpPr>
        <p:spPr>
          <a:xfrm>
            <a:off x="2998490" y="1164151"/>
            <a:ext cx="4654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АИС «Навигатор ДО РК»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конец 2024/2025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уч.года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РЕЕСТР ПРОГРАММ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F450447-7EC3-7A9D-D263-D85A7B37A1E3}"/>
              </a:ext>
            </a:extLst>
          </p:cNvPr>
          <p:cNvSpPr/>
          <p:nvPr/>
        </p:nvSpPr>
        <p:spPr>
          <a:xfrm rot="16200000">
            <a:off x="7239324" y="1025920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568CC-9E15-5300-E95B-14E40522D57D}"/>
              </a:ext>
            </a:extLst>
          </p:cNvPr>
          <p:cNvSpPr txBox="1"/>
          <p:nvPr/>
        </p:nvSpPr>
        <p:spPr>
          <a:xfrm>
            <a:off x="7896838" y="1105981"/>
            <a:ext cx="1458450" cy="5788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8 588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7D07F4-A164-A70F-6AF9-C83E857EF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1813505"/>
            <a:ext cx="542967" cy="542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577FA7-4AB2-B748-5741-3258648DBBE3}"/>
              </a:ext>
            </a:extLst>
          </p:cNvPr>
          <p:cNvSpPr txBox="1"/>
          <p:nvPr/>
        </p:nvSpPr>
        <p:spPr>
          <a:xfrm>
            <a:off x="1659595" y="1906836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Художественная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C98127CF-8FB4-D073-395B-4E75A91033A7}"/>
              </a:ext>
            </a:extLst>
          </p:cNvPr>
          <p:cNvSpPr/>
          <p:nvPr/>
        </p:nvSpPr>
        <p:spPr>
          <a:xfrm rot="16200000">
            <a:off x="4181401" y="2390549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C527-5C08-F0A9-1612-79A2081ACF25}"/>
              </a:ext>
            </a:extLst>
          </p:cNvPr>
          <p:cNvSpPr txBox="1"/>
          <p:nvPr/>
        </p:nvSpPr>
        <p:spPr>
          <a:xfrm>
            <a:off x="5040997" y="1846221"/>
            <a:ext cx="883813" cy="408623"/>
          </a:xfrm>
          <a:prstGeom prst="round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2 711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BE1C29-8777-1503-3070-C9280B5186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2548406"/>
            <a:ext cx="542967" cy="542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E0BCE1-A20A-722D-FAA7-7D4E70F7C075}"/>
              </a:ext>
            </a:extLst>
          </p:cNvPr>
          <p:cNvSpPr txBox="1"/>
          <p:nvPr/>
        </p:nvSpPr>
        <p:spPr>
          <a:xfrm>
            <a:off x="1677320" y="2521779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Социально-гуманитарная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54B6A54C-63F6-7898-5F7D-244E374706ED}"/>
              </a:ext>
            </a:extLst>
          </p:cNvPr>
          <p:cNvSpPr/>
          <p:nvPr/>
        </p:nvSpPr>
        <p:spPr>
          <a:xfrm rot="16200000">
            <a:off x="4189342" y="1685135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1BC95-0694-6E69-6D6E-1BF5DBF50092}"/>
              </a:ext>
            </a:extLst>
          </p:cNvPr>
          <p:cNvSpPr txBox="1"/>
          <p:nvPr/>
        </p:nvSpPr>
        <p:spPr>
          <a:xfrm>
            <a:off x="5040998" y="2568988"/>
            <a:ext cx="883812" cy="408623"/>
          </a:xfrm>
          <a:prstGeom prst="round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1 751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ACB46F-0195-E76F-3460-A09A63020C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3321239"/>
            <a:ext cx="542967" cy="542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22D133-F2E9-7E6E-5F3F-6D8C63AC221A}"/>
              </a:ext>
            </a:extLst>
          </p:cNvPr>
          <p:cNvSpPr txBox="1"/>
          <p:nvPr/>
        </p:nvSpPr>
        <p:spPr>
          <a:xfrm>
            <a:off x="1677320" y="3331113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Физкультурно-спортивная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6F78F921-48FA-F690-4570-EDB1A1A8C7B4}"/>
              </a:ext>
            </a:extLst>
          </p:cNvPr>
          <p:cNvSpPr/>
          <p:nvPr/>
        </p:nvSpPr>
        <p:spPr>
          <a:xfrm rot="16200000">
            <a:off x="4181401" y="3252508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24EE6E-D332-22E2-412B-B7BE5FFDEF89}"/>
              </a:ext>
            </a:extLst>
          </p:cNvPr>
          <p:cNvSpPr txBox="1"/>
          <p:nvPr/>
        </p:nvSpPr>
        <p:spPr>
          <a:xfrm>
            <a:off x="5040998" y="3399493"/>
            <a:ext cx="883812" cy="408623"/>
          </a:xfrm>
          <a:prstGeom prst="round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1 728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4B6867-915B-0F18-61C7-5B0DDD1C7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4035100"/>
            <a:ext cx="542967" cy="542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1B1950-4997-1D59-9066-1FBC008C99FD}"/>
              </a:ext>
            </a:extLst>
          </p:cNvPr>
          <p:cNvSpPr txBox="1"/>
          <p:nvPr/>
        </p:nvSpPr>
        <p:spPr>
          <a:xfrm>
            <a:off x="1659595" y="4115867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Естественнонаучная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E5A28BE4-35C9-01E1-12CF-970D3A8C3EFD}"/>
              </a:ext>
            </a:extLst>
          </p:cNvPr>
          <p:cNvSpPr/>
          <p:nvPr/>
        </p:nvSpPr>
        <p:spPr>
          <a:xfrm rot="16200000">
            <a:off x="4176939" y="3877020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C5A17-63DC-36B3-CE01-810FD09B748D}"/>
              </a:ext>
            </a:extLst>
          </p:cNvPr>
          <p:cNvSpPr txBox="1"/>
          <p:nvPr/>
        </p:nvSpPr>
        <p:spPr>
          <a:xfrm>
            <a:off x="5040998" y="4075798"/>
            <a:ext cx="744444" cy="408623"/>
          </a:xfrm>
          <a:prstGeom prst="round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902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D1866F0-A71F-E113-DEC3-152FA21E911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4879332"/>
            <a:ext cx="542967" cy="542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E02336-6BEE-A77F-2D57-DB7A171E4A19}"/>
              </a:ext>
            </a:extLst>
          </p:cNvPr>
          <p:cNvSpPr txBox="1"/>
          <p:nvPr/>
        </p:nvSpPr>
        <p:spPr>
          <a:xfrm>
            <a:off x="1659594" y="4996926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1D33D904-D8E6-99D0-48C0-FAE28A635F1D}"/>
              </a:ext>
            </a:extLst>
          </p:cNvPr>
          <p:cNvSpPr/>
          <p:nvPr/>
        </p:nvSpPr>
        <p:spPr>
          <a:xfrm rot="16200000">
            <a:off x="4176939" y="476169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3857D0-7AEF-6B79-1CD5-FAB713AA41D3}"/>
              </a:ext>
            </a:extLst>
          </p:cNvPr>
          <p:cNvSpPr txBox="1"/>
          <p:nvPr/>
        </p:nvSpPr>
        <p:spPr>
          <a:xfrm>
            <a:off x="5049599" y="4896080"/>
            <a:ext cx="744444" cy="408623"/>
          </a:xfrm>
          <a:prstGeom prst="round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774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508535-0C86-3F8B-6914-4B44E65D9F6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6" y="5677711"/>
            <a:ext cx="542967" cy="542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DEF3BCF-BBF6-0DD9-18A4-BCD71C97C58F}"/>
              </a:ext>
            </a:extLst>
          </p:cNvPr>
          <p:cNvSpPr txBox="1"/>
          <p:nvPr/>
        </p:nvSpPr>
        <p:spPr>
          <a:xfrm>
            <a:off x="1659593" y="5687584"/>
            <a:ext cx="204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Туристско-краеведческая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11EC9A31-19D9-000D-5588-802D9166E824}"/>
              </a:ext>
            </a:extLst>
          </p:cNvPr>
          <p:cNvSpPr/>
          <p:nvPr/>
        </p:nvSpPr>
        <p:spPr>
          <a:xfrm rot="16200000">
            <a:off x="4176939" y="561603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3C41D7-6716-0FEE-95ED-F61247E57511}"/>
              </a:ext>
            </a:extLst>
          </p:cNvPr>
          <p:cNvSpPr txBox="1"/>
          <p:nvPr/>
        </p:nvSpPr>
        <p:spPr>
          <a:xfrm>
            <a:off x="5040998" y="5783940"/>
            <a:ext cx="744444" cy="408623"/>
          </a:xfrm>
          <a:prstGeom prst="round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721</a:t>
            </a:r>
          </a:p>
        </p:txBody>
      </p:sp>
    </p:spTree>
    <p:extLst>
      <p:ext uri="{BB962C8B-B14F-4D97-AF65-F5344CB8AC3E}">
        <p14:creationId xmlns:p14="http://schemas.microsoft.com/office/powerpoint/2010/main" val="321800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8A47D2-0116-AAFE-D7C4-B808D1CA3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63298B-CA58-1984-7D03-9D6372D24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962646" y="1366634"/>
            <a:ext cx="1026670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АИС «Навигатор ДО РК» дети в возрасте от 5 до 18 лет получили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декабре 2024 г.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346 227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FD18-B37C-D34E-26B3-DFF47B973F94}"/>
              </a:ext>
            </a:extLst>
          </p:cNvPr>
          <p:cNvSpPr txBox="1"/>
          <p:nvPr/>
        </p:nvSpPr>
        <p:spPr>
          <a:xfrm>
            <a:off x="7522536" y="3243659"/>
            <a:ext cx="3831264" cy="1123712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декабрь 2023 г.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АИС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«Навигатор ДО РК» дети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возрасте от 5 до 18 лет получили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 ДО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325 539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4DF70F8-3072-1F4A-730A-6152D001378C}"/>
              </a:ext>
            </a:extLst>
          </p:cNvPr>
          <p:cNvGraphicFramePr/>
          <p:nvPr/>
        </p:nvGraphicFramePr>
        <p:xfrm>
          <a:off x="226057" y="2343141"/>
          <a:ext cx="7296479" cy="351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A4640E-1B7C-557F-8560-DC7CCACB1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84" y="321800"/>
            <a:ext cx="6682232" cy="7175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5982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DD39-3BA9-BF09-E436-79ED783F4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0C50B7-EFEC-D7E6-347A-21D17713D7AE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08F8D6-AA54-5519-B605-A9F1E623E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CA0AF7-119C-9A7E-D294-94E4E6A1D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A709AF94-84A8-1B30-1F05-9A6E56E25F83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9E72B2-BCE3-598D-60C5-CE76EEB21754}"/>
              </a:ext>
            </a:extLst>
          </p:cNvPr>
          <p:cNvSpPr txBox="1"/>
          <p:nvPr/>
        </p:nvSpPr>
        <p:spPr>
          <a:xfrm>
            <a:off x="962646" y="1366634"/>
            <a:ext cx="1026670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АИС «Навигатор ДО РК» дети в возрасте от 5 до 18 лет получили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мае 2025 г.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350 263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7080-52D7-F164-E97C-9E8D703C2AA1}"/>
              </a:ext>
            </a:extLst>
          </p:cNvPr>
          <p:cNvSpPr txBox="1"/>
          <p:nvPr/>
        </p:nvSpPr>
        <p:spPr>
          <a:xfrm>
            <a:off x="7522536" y="3243659"/>
            <a:ext cx="3831264" cy="1123712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май 2024 г.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АИС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«Навигатор ДО РК» дети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возрасте от 5 до 18 лет получили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 ДО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305 267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035B6BC-F15A-20C7-6E5F-9F9DA486A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21970"/>
              </p:ext>
            </p:extLst>
          </p:nvPr>
        </p:nvGraphicFramePr>
        <p:xfrm>
          <a:off x="226057" y="2343141"/>
          <a:ext cx="7296479" cy="351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74D498-9470-08DE-9F71-954EE7364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84" y="321800"/>
            <a:ext cx="6682232" cy="7175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8101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52B1DA-2D99-228B-3211-AA154C56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B1B23-A04F-3273-9E11-13744EFE81EA}"/>
              </a:ext>
            </a:extLst>
          </p:cNvPr>
          <p:cNvSpPr txBox="1"/>
          <p:nvPr/>
        </p:nvSpPr>
        <p:spPr>
          <a:xfrm>
            <a:off x="704397" y="389489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НОВАЯ ИНФРАСТРУКТУРА ДОПОЛНИТЕЛЬНОГО ОБРАЗОВАНИЯ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В 2019-2024 ГОДАХ ЗА СЧЕТ СРЕДСТВ НАЦПРОЕКТА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524D6-CA96-C3FA-8AF0-2E08904A12E3}"/>
              </a:ext>
            </a:extLst>
          </p:cNvPr>
          <p:cNvSpPr txBox="1"/>
          <p:nvPr/>
        </p:nvSpPr>
        <p:spPr>
          <a:xfrm>
            <a:off x="6093675" y="1806804"/>
            <a:ext cx="26161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1 174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71 456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мест дополнительного образования детей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C83D9-AB7E-CA2D-7187-A761D8B53598}"/>
              </a:ext>
            </a:extLst>
          </p:cNvPr>
          <p:cNvSpPr txBox="1"/>
          <p:nvPr/>
        </p:nvSpPr>
        <p:spPr>
          <a:xfrm>
            <a:off x="6093676" y="2996232"/>
            <a:ext cx="2713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8 981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156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центров «Точка роста»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66217C-7FFE-1D70-91B4-F14408217DCA}"/>
              </a:ext>
            </a:extLst>
          </p:cNvPr>
          <p:cNvSpPr txBox="1"/>
          <p:nvPr/>
        </p:nvSpPr>
        <p:spPr>
          <a:xfrm>
            <a:off x="6093675" y="3790988"/>
            <a:ext cx="2538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1 188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 цифрового образования «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-куб»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6A057-4525-1F06-15A5-86CEBE841B4A}"/>
              </a:ext>
            </a:extLst>
          </p:cNvPr>
          <p:cNvSpPr txBox="1"/>
          <p:nvPr/>
        </p:nvSpPr>
        <p:spPr>
          <a:xfrm>
            <a:off x="6033919" y="4823395"/>
            <a:ext cx="2713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программы/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756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технопарков «Школьный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Кванториум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1AB6B-B66B-434D-7355-1DEC8A77910D}"/>
              </a:ext>
            </a:extLst>
          </p:cNvPr>
          <p:cNvSpPr txBox="1"/>
          <p:nvPr/>
        </p:nvSpPr>
        <p:spPr>
          <a:xfrm>
            <a:off x="9637694" y="2910856"/>
            <a:ext cx="2536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537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10 406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школьных театров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35150-8C8E-F08C-2C6C-9C1E587C7F35}"/>
              </a:ext>
            </a:extLst>
          </p:cNvPr>
          <p:cNvSpPr txBox="1"/>
          <p:nvPr/>
        </p:nvSpPr>
        <p:spPr>
          <a:xfrm>
            <a:off x="9637694" y="1840433"/>
            <a:ext cx="2687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242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программы/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10 449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школьных спортивных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клубов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33812-B4BD-A4B4-03D2-15D42A39EF5C}"/>
              </a:ext>
            </a:extLst>
          </p:cNvPr>
          <p:cNvSpPr txBox="1"/>
          <p:nvPr/>
        </p:nvSpPr>
        <p:spPr>
          <a:xfrm>
            <a:off x="1092697" y="1840433"/>
            <a:ext cx="3711562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данным </a:t>
            </a:r>
          </a:p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АИС «Навигатор ДО РК»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1C20D46B-CAB4-D2B9-86D9-0FD2EED280A6}"/>
              </a:ext>
            </a:extLst>
          </p:cNvPr>
          <p:cNvSpPr/>
          <p:nvPr/>
        </p:nvSpPr>
        <p:spPr>
          <a:xfrm>
            <a:off x="2814457" y="2672053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235E9-85A3-B14C-AC59-47A4D9EEB3FD}"/>
              </a:ext>
            </a:extLst>
          </p:cNvPr>
          <p:cNvSpPr txBox="1"/>
          <p:nvPr/>
        </p:nvSpPr>
        <p:spPr>
          <a:xfrm>
            <a:off x="2504743" y="3145275"/>
            <a:ext cx="927336" cy="44267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3 654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C365F-555E-9F3E-2B8D-3F416080E6AC}"/>
              </a:ext>
            </a:extLst>
          </p:cNvPr>
          <p:cNvSpPr txBox="1"/>
          <p:nvPr/>
        </p:nvSpPr>
        <p:spPr>
          <a:xfrm>
            <a:off x="1092697" y="3815255"/>
            <a:ext cx="3711562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Детей обучалось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4AE8D84-E94C-BCAE-C1B2-BF27CB189941}"/>
              </a:ext>
            </a:extLst>
          </p:cNvPr>
          <p:cNvSpPr/>
          <p:nvPr/>
        </p:nvSpPr>
        <p:spPr>
          <a:xfrm>
            <a:off x="2814457" y="4378497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D094A3-CC63-753C-4037-06DA08254D4D}"/>
              </a:ext>
            </a:extLst>
          </p:cNvPr>
          <p:cNvSpPr txBox="1"/>
          <p:nvPr/>
        </p:nvSpPr>
        <p:spPr>
          <a:xfrm>
            <a:off x="2102649" y="4957637"/>
            <a:ext cx="1993362" cy="44267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129 735 чел.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29BD7-D47D-1363-847D-E35E448B6B8E}"/>
              </a:ext>
            </a:extLst>
          </p:cNvPr>
          <p:cNvSpPr txBox="1"/>
          <p:nvPr/>
        </p:nvSpPr>
        <p:spPr>
          <a:xfrm>
            <a:off x="9778214" y="3874802"/>
            <a:ext cx="2473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249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7 420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школьных музеев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E37A-ABF2-D64E-494C-88475690048A}"/>
              </a:ext>
            </a:extLst>
          </p:cNvPr>
          <p:cNvSpPr txBox="1"/>
          <p:nvPr/>
        </p:nvSpPr>
        <p:spPr>
          <a:xfrm>
            <a:off x="9727972" y="4880092"/>
            <a:ext cx="2523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330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12 775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школьный хор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5B6C18-DBA0-4E6E-9DF4-CF5E5249D7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73" y="4730325"/>
            <a:ext cx="769441" cy="7694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B372A-5CB8-1BB9-5D9A-0884001C7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94" y="5891793"/>
            <a:ext cx="682811" cy="6523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5EC21E-64D5-473D-5B81-1D3E84BEFF5E}"/>
              </a:ext>
            </a:extLst>
          </p:cNvPr>
          <p:cNvSpPr txBox="1"/>
          <p:nvPr/>
        </p:nvSpPr>
        <p:spPr>
          <a:xfrm>
            <a:off x="6000908" y="5691303"/>
            <a:ext cx="28537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159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1015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4 034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мобильный технопарк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Кванториум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D607CF-2482-AE86-380B-B59061667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837" y="4915987"/>
            <a:ext cx="743776" cy="7254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88E745-54FF-489C-96EE-CC4F5223E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307" y="3839522"/>
            <a:ext cx="762066" cy="658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238D59-A798-5BA6-8E97-B307B4179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24" y="2996232"/>
            <a:ext cx="963251" cy="5913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77A136-F357-0E68-9790-343EFC7133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1392" y="1989541"/>
            <a:ext cx="629249" cy="5886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083F2E-F60A-2C75-2492-681CC9FDAA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269" y="2932580"/>
            <a:ext cx="658425" cy="64013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559DCE2-D52F-13DA-AAD5-82245FC7B0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025" y="2079476"/>
            <a:ext cx="1018120" cy="53039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C8278B1-82D6-D9AA-FEAA-57C735EA3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7430" y="5734114"/>
            <a:ext cx="740466" cy="7343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580C654-59E9-7D5B-0443-88716901EFC6}"/>
              </a:ext>
            </a:extLst>
          </p:cNvPr>
          <p:cNvSpPr txBox="1"/>
          <p:nvPr/>
        </p:nvSpPr>
        <p:spPr>
          <a:xfrm flipH="1">
            <a:off x="9547895" y="5801883"/>
            <a:ext cx="26441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901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технопарк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Кванториум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E9F365-A5E6-4D32-9F7B-AB2D97F769CD}"/>
              </a:ext>
            </a:extLst>
          </p:cNvPr>
          <p:cNvSpPr txBox="1"/>
          <p:nvPr/>
        </p:nvSpPr>
        <p:spPr>
          <a:xfrm>
            <a:off x="6091350" y="1040696"/>
            <a:ext cx="47476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106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1 369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центр выявления, поддержки и развития способностей и талантов у детей и молодежи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59FD587-0728-BEAB-71DA-BCE7F2B1F9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7085" y="0"/>
            <a:ext cx="1295704" cy="10081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707B213-9B17-1967-F8A8-A9C918B99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2798" y="1112265"/>
            <a:ext cx="935252" cy="62084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A822A1-D18F-10A1-04D6-BA7F376C94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066" y="5894278"/>
            <a:ext cx="823031" cy="5608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AF957B-DDF5-B756-830F-1296FBA6E39C}"/>
              </a:ext>
            </a:extLst>
          </p:cNvPr>
          <p:cNvSpPr txBox="1"/>
          <p:nvPr/>
        </p:nvSpPr>
        <p:spPr>
          <a:xfrm>
            <a:off x="1365337" y="6100019"/>
            <a:ext cx="36574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«ЛАБОРАТОРИЯ БЕЗОПАСНОСТИ»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 ВЫЕЗДОВ за год,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охвачено 4 726 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EBB6201-CC1C-DEB4-7F3C-289E300D40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5928" y="3668737"/>
            <a:ext cx="929009" cy="92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2C1839-D1ED-4871-1B10-B1513D65A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31975" y="830357"/>
            <a:ext cx="109728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АИС «Навигатор ДО РК» в 2024 году всего было проведено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1 869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мероприятий. Зарегистрировано в мероприятиях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112 764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участников.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году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проведено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21 690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участников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37069-BBEC-7BD5-5A37-A43226AF5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88" y="3153429"/>
            <a:ext cx="4551735" cy="33578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163FB-F269-A333-CEC7-6F8F847AD0AC}"/>
              </a:ext>
            </a:extLst>
          </p:cNvPr>
          <p:cNvSpPr txBox="1"/>
          <p:nvPr/>
        </p:nvSpPr>
        <p:spPr>
          <a:xfrm>
            <a:off x="997877" y="2015264"/>
            <a:ext cx="3291219" cy="8512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По состоянию на </a:t>
            </a: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декабрь 2023 г.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было проведено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2 112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мероприятий и приняло участие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151 117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детей.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685F1C-F191-C0AC-5479-C2171B496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76" y="122429"/>
            <a:ext cx="5390807" cy="6294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5A22CF-6393-450B-99B7-BD6074098C40}"/>
              </a:ext>
            </a:extLst>
          </p:cNvPr>
          <p:cNvSpPr txBox="1"/>
          <p:nvPr/>
        </p:nvSpPr>
        <p:spPr>
          <a:xfrm>
            <a:off x="7217841" y="2015264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Художественная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F23F7-4E32-49A5-A0E0-34CE3B5B6A1C}"/>
              </a:ext>
            </a:extLst>
          </p:cNvPr>
          <p:cNvSpPr txBox="1"/>
          <p:nvPr/>
        </p:nvSpPr>
        <p:spPr>
          <a:xfrm>
            <a:off x="7235566" y="2630209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Социально-гуманитарная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B8321-7F48-43B6-B2F2-AB36909F53A9}"/>
              </a:ext>
            </a:extLst>
          </p:cNvPr>
          <p:cNvSpPr txBox="1"/>
          <p:nvPr/>
        </p:nvSpPr>
        <p:spPr>
          <a:xfrm>
            <a:off x="7125415" y="4033579"/>
            <a:ext cx="168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Физкультурно-спортивная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0E685B-3A47-42F6-8B1D-26238852A65C}"/>
              </a:ext>
            </a:extLst>
          </p:cNvPr>
          <p:cNvSpPr txBox="1"/>
          <p:nvPr/>
        </p:nvSpPr>
        <p:spPr>
          <a:xfrm>
            <a:off x="7125415" y="4952197"/>
            <a:ext cx="2137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Естественнонаучная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EF004-093A-41EC-BE58-D3E124D100E8}"/>
              </a:ext>
            </a:extLst>
          </p:cNvPr>
          <p:cNvSpPr txBox="1"/>
          <p:nvPr/>
        </p:nvSpPr>
        <p:spPr>
          <a:xfrm>
            <a:off x="7252106" y="3469097"/>
            <a:ext cx="2011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7E4942-2A7C-4E56-A09F-CB232B98EB30}"/>
              </a:ext>
            </a:extLst>
          </p:cNvPr>
          <p:cNvSpPr txBox="1"/>
          <p:nvPr/>
        </p:nvSpPr>
        <p:spPr>
          <a:xfrm>
            <a:off x="7235566" y="5559133"/>
            <a:ext cx="2027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Туристско-краеведческая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22DD22-80AB-463C-8F6D-A26E3147D5C5}"/>
              </a:ext>
            </a:extLst>
          </p:cNvPr>
          <p:cNvSpPr txBox="1"/>
          <p:nvPr/>
        </p:nvSpPr>
        <p:spPr>
          <a:xfrm>
            <a:off x="10698289" y="1967280"/>
            <a:ext cx="783818" cy="408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417A1FD4-3E3D-4508-9066-2724CDB6BE19}"/>
              </a:ext>
            </a:extLst>
          </p:cNvPr>
          <p:cNvSpPr/>
          <p:nvPr/>
        </p:nvSpPr>
        <p:spPr>
          <a:xfrm rot="16200000">
            <a:off x="9846633" y="1806194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213455-7818-4088-88E9-3B46C77D53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54" y="1720455"/>
            <a:ext cx="542967" cy="542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33F77-1599-4798-9412-6A98D6A490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39" y="4033579"/>
            <a:ext cx="546574" cy="5450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BF9641-CF13-4F66-8DAA-974E3468D3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75" y="3230474"/>
            <a:ext cx="546574" cy="5465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40B9AEB-BA6C-4B84-B29B-6FC3ACEFD6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70" y="4816476"/>
            <a:ext cx="545039" cy="5450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2BCF2AF-654D-4D0D-A852-A0E740D46BA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60" y="5559133"/>
            <a:ext cx="541961" cy="5419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E651FF-D4EA-4AE0-8F9D-8938584C1A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50" y="2440912"/>
            <a:ext cx="542967" cy="542967"/>
          </a:xfrm>
          <a:prstGeom prst="rect">
            <a:avLst/>
          </a:prstGeom>
        </p:spPr>
      </p:pic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6828165A-A1C0-4055-9E46-94B13A5A7F6C}"/>
              </a:ext>
            </a:extLst>
          </p:cNvPr>
          <p:cNvSpPr/>
          <p:nvPr/>
        </p:nvSpPr>
        <p:spPr>
          <a:xfrm rot="16200000">
            <a:off x="9846633" y="2515774"/>
            <a:ext cx="256030" cy="74444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E0997-891D-453F-92EF-FFD717EB984A}"/>
              </a:ext>
            </a:extLst>
          </p:cNvPr>
          <p:cNvSpPr txBox="1"/>
          <p:nvPr/>
        </p:nvSpPr>
        <p:spPr>
          <a:xfrm>
            <a:off x="10698289" y="2676753"/>
            <a:ext cx="744444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114</a:t>
            </a:r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BDA31B4A-759E-4947-857A-B67BB3E01205}"/>
              </a:ext>
            </a:extLst>
          </p:cNvPr>
          <p:cNvSpPr/>
          <p:nvPr/>
        </p:nvSpPr>
        <p:spPr>
          <a:xfrm rot="16200000">
            <a:off x="9796208" y="3837588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95C51-6242-4836-A228-F13D96F076BB}"/>
              </a:ext>
            </a:extLst>
          </p:cNvPr>
          <p:cNvSpPr txBox="1"/>
          <p:nvPr/>
        </p:nvSpPr>
        <p:spPr>
          <a:xfrm>
            <a:off x="10708912" y="3950542"/>
            <a:ext cx="783819" cy="440769"/>
          </a:xfrm>
          <a:prstGeom prst="roundRect">
            <a:avLst>
              <a:gd name="adj" fmla="val 2820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6F093199-8A68-47E6-B552-B522BB8C69EE}"/>
              </a:ext>
            </a:extLst>
          </p:cNvPr>
          <p:cNvSpPr/>
          <p:nvPr/>
        </p:nvSpPr>
        <p:spPr>
          <a:xfrm rot="16200000">
            <a:off x="9740763" y="4763742"/>
            <a:ext cx="256030" cy="74444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3C949A-B957-4019-AA51-5CD0A1CE82B7}"/>
              </a:ext>
            </a:extLst>
          </p:cNvPr>
          <p:cNvSpPr txBox="1"/>
          <p:nvPr/>
        </p:nvSpPr>
        <p:spPr>
          <a:xfrm>
            <a:off x="10760529" y="4767214"/>
            <a:ext cx="744444" cy="394335"/>
          </a:xfrm>
          <a:prstGeom prst="roundRect">
            <a:avLst>
              <a:gd name="adj" fmla="val 12053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0AFA2648-9295-4F60-91A3-F925DCB3ADC9}"/>
              </a:ext>
            </a:extLst>
          </p:cNvPr>
          <p:cNvSpPr/>
          <p:nvPr/>
        </p:nvSpPr>
        <p:spPr>
          <a:xfrm rot="16200000">
            <a:off x="9752463" y="3211527"/>
            <a:ext cx="256030" cy="74444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0A53FF-C78E-43CC-94F5-07555A6CB139}"/>
              </a:ext>
            </a:extLst>
          </p:cNvPr>
          <p:cNvSpPr txBox="1"/>
          <p:nvPr/>
        </p:nvSpPr>
        <p:spPr>
          <a:xfrm>
            <a:off x="10698288" y="3312539"/>
            <a:ext cx="783818" cy="433626"/>
          </a:xfrm>
          <a:prstGeom prst="roundRect">
            <a:avLst>
              <a:gd name="adj" fmla="val 2552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A57E03C6-C648-47AA-A274-73E8F084C73D}"/>
              </a:ext>
            </a:extLst>
          </p:cNvPr>
          <p:cNvSpPr/>
          <p:nvPr/>
        </p:nvSpPr>
        <p:spPr>
          <a:xfrm rot="16200000">
            <a:off x="9769762" y="5436620"/>
            <a:ext cx="256030" cy="74444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E8E22B-33DF-49F9-A26F-C7F5B35C280C}"/>
              </a:ext>
            </a:extLst>
          </p:cNvPr>
          <p:cNvSpPr txBox="1"/>
          <p:nvPr/>
        </p:nvSpPr>
        <p:spPr>
          <a:xfrm>
            <a:off x="10698287" y="5528234"/>
            <a:ext cx="806685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5AB5A1-2D0F-BA3B-3807-00885755B1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6841" y="6230468"/>
            <a:ext cx="546575" cy="543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8AADBC-4BEA-7DBA-7988-E8866CCDBB8A}"/>
              </a:ext>
            </a:extLst>
          </p:cNvPr>
          <p:cNvSpPr txBox="1"/>
          <p:nvPr/>
        </p:nvSpPr>
        <p:spPr>
          <a:xfrm rot="10800000" flipV="1">
            <a:off x="7235566" y="6372920"/>
            <a:ext cx="2027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ИНЫЕ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68C0B3-02AD-C823-91CC-E836AAC30C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5089" y="6303675"/>
            <a:ext cx="744444" cy="321128"/>
          </a:xfrm>
          <a:prstGeom prst="rect">
            <a:avLst/>
          </a:prstGeom>
          <a:ln>
            <a:solidFill>
              <a:srgbClr val="99CCFF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7E5066-677C-8AFE-BF80-491FFAC90EAD}"/>
              </a:ext>
            </a:extLst>
          </p:cNvPr>
          <p:cNvSpPr txBox="1"/>
          <p:nvPr/>
        </p:nvSpPr>
        <p:spPr>
          <a:xfrm>
            <a:off x="10760527" y="6230468"/>
            <a:ext cx="764133" cy="394335"/>
          </a:xfrm>
          <a:prstGeom prst="roundRect">
            <a:avLst>
              <a:gd name="adj" fmla="val 12053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398139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72C86B-B557-4729-78A9-6C0E5B3D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C192C-6778-4F2D-AE4D-C04421776B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629EB-5F8E-0301-C4E1-2A984DBBD3C7}"/>
              </a:ext>
            </a:extLst>
          </p:cNvPr>
          <p:cNvSpPr txBox="1"/>
          <p:nvPr/>
        </p:nvSpPr>
        <p:spPr>
          <a:xfrm>
            <a:off x="709863" y="407288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закон №189-ФЗ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5683E-70E8-1C4E-FDF9-FB6B2310E8CD}"/>
              </a:ext>
            </a:extLst>
          </p:cNvPr>
          <p:cNvSpPr txBox="1"/>
          <p:nvPr/>
        </p:nvSpPr>
        <p:spPr>
          <a:xfrm>
            <a:off x="709863" y="843881"/>
            <a:ext cx="1195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 государственном  (муниципальном) социальном заказе по оказанию государственных (муниципальных)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услуг в социальной сфере»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27CE6A-5768-0AFD-312C-875145F85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9630" y="1665791"/>
            <a:ext cx="1815809" cy="1822317"/>
          </a:xfrm>
          <a:prstGeom prst="rect">
            <a:avLst/>
          </a:prstGeom>
        </p:spPr>
      </p:pic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031DB346-E212-6687-4D53-43F4888FFBF5}"/>
              </a:ext>
            </a:extLst>
          </p:cNvPr>
          <p:cNvSpPr/>
          <p:nvPr/>
        </p:nvSpPr>
        <p:spPr>
          <a:xfrm>
            <a:off x="2259662" y="2763654"/>
            <a:ext cx="1431364" cy="26548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22B5E6-D498-63C3-3803-2533BD274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53279" y="1850453"/>
            <a:ext cx="1157765" cy="1661791"/>
          </a:xfrm>
          <a:prstGeom prst="rect">
            <a:avLst/>
          </a:prstGeom>
        </p:spPr>
      </p:pic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9B4A98F5-D686-FC5E-7793-2B5EE352DE24}"/>
              </a:ext>
            </a:extLst>
          </p:cNvPr>
          <p:cNvSpPr/>
          <p:nvPr/>
        </p:nvSpPr>
        <p:spPr>
          <a:xfrm>
            <a:off x="5192621" y="2072076"/>
            <a:ext cx="3776673" cy="26548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18519FC7-9F85-5F58-EA87-D18775EEB99B}"/>
              </a:ext>
            </a:extLst>
          </p:cNvPr>
          <p:cNvSpPr/>
          <p:nvPr/>
        </p:nvSpPr>
        <p:spPr>
          <a:xfrm>
            <a:off x="5192621" y="3063681"/>
            <a:ext cx="1431364" cy="26548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F2AC634-11D7-AE49-CDE8-A65F656F4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705562" y="2337561"/>
            <a:ext cx="1502692" cy="1218323"/>
          </a:xfrm>
          <a:prstGeom prst="rect">
            <a:avLst/>
          </a:prstGeom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62A3C96E-45C7-69F4-0B55-86033DF92C58}"/>
              </a:ext>
            </a:extLst>
          </p:cNvPr>
          <p:cNvSpPr/>
          <p:nvPr/>
        </p:nvSpPr>
        <p:spPr>
          <a:xfrm>
            <a:off x="8455592" y="3029139"/>
            <a:ext cx="513702" cy="26548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FECDB4D9-A9AF-8581-0F97-991E903B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46" y="1467696"/>
            <a:ext cx="2846332" cy="1970121"/>
          </a:xfrm>
          <a:prstGeom prst="rect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C8D0A4E-5FBD-EEAE-2071-7FD8941A9A31}"/>
              </a:ext>
            </a:extLst>
          </p:cNvPr>
          <p:cNvSpPr txBox="1"/>
          <p:nvPr/>
        </p:nvSpPr>
        <p:spPr>
          <a:xfrm>
            <a:off x="-389261" y="3788903"/>
            <a:ext cx="416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Уполномоченный орган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A588D4-7CE1-E6DD-00CC-5A4D218D9940}"/>
              </a:ext>
            </a:extLst>
          </p:cNvPr>
          <p:cNvSpPr txBox="1"/>
          <p:nvPr/>
        </p:nvSpPr>
        <p:spPr>
          <a:xfrm>
            <a:off x="3691026" y="3538183"/>
            <a:ext cx="158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Социальный заказ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43441F-752B-3E2D-CEEB-82C84BD1012B}"/>
              </a:ext>
            </a:extLst>
          </p:cNvPr>
          <p:cNvSpPr txBox="1"/>
          <p:nvPr/>
        </p:nvSpPr>
        <p:spPr>
          <a:xfrm>
            <a:off x="5278144" y="1665791"/>
            <a:ext cx="350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Субсидия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6C8447-98C7-EF9E-0063-A08D09580FF5}"/>
              </a:ext>
            </a:extLst>
          </p:cNvPr>
          <p:cNvSpPr txBox="1"/>
          <p:nvPr/>
        </p:nvSpPr>
        <p:spPr>
          <a:xfrm>
            <a:off x="5704545" y="3492245"/>
            <a:ext cx="350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Социальный сертификат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FC816-BE3A-D62A-78FB-4A8BB3104F24}"/>
              </a:ext>
            </a:extLst>
          </p:cNvPr>
          <p:cNvSpPr txBox="1"/>
          <p:nvPr/>
        </p:nvSpPr>
        <p:spPr>
          <a:xfrm>
            <a:off x="8807633" y="3512244"/>
            <a:ext cx="350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Исполнитель услуг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0C328BE-5CB7-CFA1-7CF5-EAF90008EE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11044" y="4246069"/>
            <a:ext cx="1003878" cy="1476041"/>
          </a:xfrm>
          <a:prstGeom prst="rect">
            <a:avLst/>
          </a:prstGeom>
        </p:spPr>
      </p:pic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D91A56B5-64E3-607E-4094-5E4F35A908C7}"/>
              </a:ext>
            </a:extLst>
          </p:cNvPr>
          <p:cNvSpPr/>
          <p:nvPr/>
        </p:nvSpPr>
        <p:spPr>
          <a:xfrm rot="18796494">
            <a:off x="6091785" y="4534608"/>
            <a:ext cx="1431364" cy="26548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47557F-43FB-2377-4896-3BF757F64EA0}"/>
              </a:ext>
            </a:extLst>
          </p:cNvPr>
          <p:cNvSpPr txBox="1"/>
          <p:nvPr/>
        </p:nvSpPr>
        <p:spPr>
          <a:xfrm>
            <a:off x="4698986" y="5834916"/>
            <a:ext cx="182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Потребитель</a:t>
            </a:r>
          </a:p>
        </p:txBody>
      </p:sp>
    </p:spTree>
    <p:extLst>
      <p:ext uri="{BB962C8B-B14F-4D97-AF65-F5344CB8AC3E}">
        <p14:creationId xmlns:p14="http://schemas.microsoft.com/office/powerpoint/2010/main" val="3172625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AE861-9056-C75B-242A-41D5613FF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9" y="603315"/>
            <a:ext cx="11063283" cy="6009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3A53CC-D338-8365-C477-86B8898F9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746" y="368536"/>
            <a:ext cx="1539449" cy="11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8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7F30E-E7B6-4D2B-AE4D-C0F4AC6A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8" t="20644" r="12691" b="17549"/>
          <a:stretch/>
        </p:blipFill>
        <p:spPr>
          <a:xfrm>
            <a:off x="0" y="12655"/>
            <a:ext cx="1665018" cy="14255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D8EB2-8C2F-44E3-88C0-4082E023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16" y="308294"/>
            <a:ext cx="1000850" cy="91690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6227D9B-455F-4448-9974-AF57A1773059}"/>
              </a:ext>
            </a:extLst>
          </p:cNvPr>
          <p:cNvSpPr/>
          <p:nvPr/>
        </p:nvSpPr>
        <p:spPr>
          <a:xfrm>
            <a:off x="3650631" y="291068"/>
            <a:ext cx="7439486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модель развития региональной системы дополнительного образования детей Республики Крым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33038D2-03AE-43FA-A583-4AC1DB403C3C}"/>
              </a:ext>
            </a:extLst>
          </p:cNvPr>
          <p:cNvSpPr/>
          <p:nvPr/>
        </p:nvSpPr>
        <p:spPr>
          <a:xfrm>
            <a:off x="3454664" y="1388483"/>
            <a:ext cx="7283076" cy="4343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 системы дополнительного образования детей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D0E8567C-7EA6-4161-8204-ABE85FD56B20}"/>
              </a:ext>
            </a:extLst>
          </p:cNvPr>
          <p:cNvSpPr/>
          <p:nvPr/>
        </p:nvSpPr>
        <p:spPr>
          <a:xfrm>
            <a:off x="63176" y="2144128"/>
            <a:ext cx="1590972" cy="104426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 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146D340-0E20-41FE-B08D-5D9B54EAC9AD}"/>
              </a:ext>
            </a:extLst>
          </p:cNvPr>
          <p:cNvSpPr/>
          <p:nvPr/>
        </p:nvSpPr>
        <p:spPr>
          <a:xfrm>
            <a:off x="63175" y="4947484"/>
            <a:ext cx="1687183" cy="104426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DB9E1F8-FE2D-44FD-B393-2BCEE36193C4}"/>
              </a:ext>
            </a:extLst>
          </p:cNvPr>
          <p:cNvSpPr/>
          <p:nvPr/>
        </p:nvSpPr>
        <p:spPr>
          <a:xfrm>
            <a:off x="1665018" y="1890414"/>
            <a:ext cx="4655883" cy="16914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развития дополнительного образования детей до 2030 года</a:t>
            </a:r>
            <a:r>
              <a:rPr lang="ru-RU" sz="14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утвержденной распоряжением Правительства Российской Федерации от 31.03.2022 </a:t>
            </a:r>
          </a:p>
          <a:p>
            <a:pPr algn="ctr"/>
            <a:r>
              <a:rPr lang="ru-RU" sz="14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678-р (в ред. распоряжений Правительства РФ от 15.05.2023 № 1230-р, от </a:t>
            </a:r>
            <a:r>
              <a:rPr lang="ru-RU" sz="14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01.07.2025 № 1745-р/ Национальный проект «Молодежь и дети» федеральный проект «Все лучшее детям»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D564CD-415B-498E-8DEB-221C95933D8A}"/>
              </a:ext>
            </a:extLst>
          </p:cNvPr>
          <p:cNvSpPr/>
          <p:nvPr/>
        </p:nvSpPr>
        <p:spPr>
          <a:xfrm>
            <a:off x="9243538" y="1933846"/>
            <a:ext cx="2885286" cy="15385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Российской Федерации </a:t>
            </a:r>
          </a:p>
          <a:p>
            <a:pPr algn="ctr"/>
            <a:r>
              <a:rPr lang="ru-RU" sz="12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13.07.2020 № 189-ФЗ «О государственном (муниципальном) социальном заказе на оказание государственных (муниципальных) услуг в социальной сфере»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8C66DD-7224-407F-BDA5-F04DCF875847}"/>
              </a:ext>
            </a:extLst>
          </p:cNvPr>
          <p:cNvSpPr/>
          <p:nvPr/>
        </p:nvSpPr>
        <p:spPr>
          <a:xfrm>
            <a:off x="6491460" y="1890413"/>
            <a:ext cx="2581519" cy="1560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России от 03.09.2019 № 467 </a:t>
            </a:r>
          </a:p>
          <a:p>
            <a:pPr algn="ctr"/>
            <a:r>
              <a:rPr lang="ru-RU" sz="12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Целевой модели развития региональных систем дополнительного образования детей»</a:t>
            </a:r>
          </a:p>
          <a:p>
            <a:pPr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DC246DD-FF03-4428-95B1-DC49D1522F1D}"/>
              </a:ext>
            </a:extLst>
          </p:cNvPr>
          <p:cNvSpPr/>
          <p:nvPr/>
        </p:nvSpPr>
        <p:spPr>
          <a:xfrm>
            <a:off x="4870895" y="4002494"/>
            <a:ext cx="1953655" cy="25644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Распоряжение</a:t>
            </a:r>
            <a:r>
              <a:rPr kumimoji="0" lang="ru-RU" sz="1200" b="1" i="0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Совета министров Республики Крым от 11.08.2022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№ 1179-р </a:t>
            </a:r>
            <a:r>
              <a:rPr kumimoji="0" lang="ru-RU" sz="1200" b="1" i="0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 реализации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Концепции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дополнительного образования детей до 2030 года в Республике Крым»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E3D9506-73AB-4106-93C5-41F2235B5935}"/>
              </a:ext>
            </a:extLst>
          </p:cNvPr>
          <p:cNvSpPr/>
          <p:nvPr/>
        </p:nvSpPr>
        <p:spPr>
          <a:xfrm>
            <a:off x="1750359" y="3749505"/>
            <a:ext cx="3053917" cy="29939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Постановление Совета министров Республики Крым от 13.08.2019 г. № 422 </a:t>
            </a:r>
            <a:r>
              <a:rPr lang="ru-RU" sz="11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участии Республики Крым в отборе субъектов Российской Федерации на предоставление в 2020-2022 гг. субсидии из федерального бюджета бюджетам субъектов Российской федерации на формирование современных управленческих и организационно-экономических механизмов в системе дополнительного образования детей в рамках федерального проекта  «Успех каждого ребенка» национального проекта «Образование»  </a:t>
            </a:r>
          </a:p>
          <a:p>
            <a:pPr algn="ctr"/>
            <a:r>
              <a:rPr lang="ru-RU" sz="11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1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очередь)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581E847-1EFA-4421-A5E3-2496C2C8C060}"/>
              </a:ext>
            </a:extLst>
          </p:cNvPr>
          <p:cNvSpPr/>
          <p:nvPr/>
        </p:nvSpPr>
        <p:spPr>
          <a:xfrm>
            <a:off x="9743425" y="4002494"/>
            <a:ext cx="2385399" cy="2564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Постановление Совета министров Республики Крым от 14.03.2025 г. № 160 </a:t>
            </a:r>
            <a:r>
              <a:rPr lang="ru-RU" sz="12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</a:t>
            </a:r>
          </a:p>
          <a:p>
            <a:pPr algn="ctr"/>
            <a:r>
              <a:rPr lang="ru-RU" sz="12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постановление Совета министров</a:t>
            </a:r>
          </a:p>
          <a:p>
            <a:pPr algn="ctr"/>
            <a:r>
              <a:rPr lang="ru-RU" sz="12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Крым</a:t>
            </a:r>
          </a:p>
          <a:p>
            <a:pPr algn="ctr"/>
            <a:r>
              <a:rPr lang="ru-RU" sz="12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31 августа 2023 года </a:t>
            </a:r>
          </a:p>
          <a:p>
            <a:pPr algn="ctr"/>
            <a:r>
              <a:rPr lang="ru-RU" sz="1200" dirty="0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639»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2911DCA-6E02-49BA-9C67-7FE7A3122B34}"/>
              </a:ext>
            </a:extLst>
          </p:cNvPr>
          <p:cNvSpPr/>
          <p:nvPr/>
        </p:nvSpPr>
        <p:spPr>
          <a:xfrm>
            <a:off x="6891169" y="3964247"/>
            <a:ext cx="2769624" cy="25644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Постановление Совета министров Республики Крым от 31.08.2023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№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«О вопросах оказания государственной услуги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социальной сфере «Реализация дополнительных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образовательных программ» в соответствии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B2A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социальными сертификатами»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1FDAA8-86D5-34DF-AC63-6EF1F2575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01" y="4031346"/>
            <a:ext cx="758283" cy="8586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3699B4-44BC-5E23-F3F2-6066C5538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17" y="1299410"/>
            <a:ext cx="1000851" cy="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2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9CF1B9-3BE7-6932-C1FB-BBDB3A300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98916"/>
            <a:ext cx="10401487" cy="41570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convex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CF289-7059-17CB-FAE7-72CA81C36893}"/>
              </a:ext>
            </a:extLst>
          </p:cNvPr>
          <p:cNvSpPr txBox="1"/>
          <p:nvPr/>
        </p:nvSpPr>
        <p:spPr>
          <a:xfrm>
            <a:off x="779228" y="1044357"/>
            <a:ext cx="7867621" cy="2215991"/>
          </a:xfrm>
          <a:prstGeom prst="rect">
            <a:avLst/>
          </a:prstGeom>
          <a:solidFill>
            <a:srgbClr val="0099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riblet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ДО программ в реестре СЗ на 2025/2026 уч. год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состав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муниципальных экспертных советов (МЭС)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входит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состав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Регионального экспертного совета (РЭС)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входит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25FF0A5-DC79-ECD5-D895-DC774810F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676168"/>
              </p:ext>
            </p:extLst>
          </p:nvPr>
        </p:nvGraphicFramePr>
        <p:xfrm>
          <a:off x="779226" y="3157676"/>
          <a:ext cx="9604595" cy="3938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F5403-A313-A911-96A4-CCA596779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63" y="81726"/>
            <a:ext cx="2439178" cy="6154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DD6EEB-79BE-6168-429C-9996B2EF2E26}"/>
              </a:ext>
            </a:extLst>
          </p:cNvPr>
          <p:cNvSpPr txBox="1"/>
          <p:nvPr/>
        </p:nvSpPr>
        <p:spPr>
          <a:xfrm>
            <a:off x="8575646" y="1063773"/>
            <a:ext cx="3444719" cy="1200329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(из них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660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пролонгации,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234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прошли НОК ДОП 2025 г.)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1B2A8-E12A-94A4-67AF-D0E656F7F5B4}"/>
              </a:ext>
            </a:extLst>
          </p:cNvPr>
          <p:cNvSpPr txBox="1"/>
          <p:nvPr/>
        </p:nvSpPr>
        <p:spPr>
          <a:xfrm>
            <a:off x="8575646" y="2290250"/>
            <a:ext cx="1935334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  <a:bevelB w="139700" prst="cross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1 118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9EFDA-B1A0-8489-4AF5-6A00C813DC34}"/>
              </a:ext>
            </a:extLst>
          </p:cNvPr>
          <p:cNvSpPr txBox="1"/>
          <p:nvPr/>
        </p:nvSpPr>
        <p:spPr>
          <a:xfrm>
            <a:off x="8575646" y="2766005"/>
            <a:ext cx="1808175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чел.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32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90CA48-5CD6-5FCD-8D8E-490EC8407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4CCB6E-4093-8B75-024E-F8770D933A51}"/>
              </a:ext>
            </a:extLst>
          </p:cNvPr>
          <p:cNvSpPr txBox="1"/>
          <p:nvPr/>
        </p:nvSpPr>
        <p:spPr>
          <a:xfrm>
            <a:off x="3764470" y="440359"/>
            <a:ext cx="4428554" cy="1021556"/>
          </a:xfrm>
          <a:prstGeom prst="roundRect">
            <a:avLst/>
          </a:prstGeom>
          <a:solidFill>
            <a:srgbClr val="87E3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Calibri"/>
              </a:rPr>
              <a:t>НОМИНАЛ СЕРТИФИКАТА</a:t>
            </a:r>
          </a:p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16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2025/2026 уч. год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F23F007-B76E-B9C1-0D27-8F82C40D9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80189"/>
              </p:ext>
            </p:extLst>
          </p:nvPr>
        </p:nvGraphicFramePr>
        <p:xfrm>
          <a:off x="363985" y="1649413"/>
          <a:ext cx="5425796" cy="480465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1214">
                  <a:extLst>
                    <a:ext uri="{9D8B030D-6E8A-4147-A177-3AD203B41FA5}">
                      <a16:colId xmlns:a16="http://schemas.microsoft.com/office/drawing/2014/main" val="3317350153"/>
                    </a:ext>
                  </a:extLst>
                </a:gridCol>
                <a:gridCol w="3325684">
                  <a:extLst>
                    <a:ext uri="{9D8B030D-6E8A-4147-A177-3AD203B41FA5}">
                      <a16:colId xmlns:a16="http://schemas.microsoft.com/office/drawing/2014/main" val="988900252"/>
                    </a:ext>
                  </a:extLst>
                </a:gridCol>
                <a:gridCol w="1748898">
                  <a:extLst>
                    <a:ext uri="{9D8B030D-6E8A-4147-A177-3AD203B41FA5}">
                      <a16:colId xmlns:a16="http://schemas.microsoft.com/office/drawing/2014/main" val="4091241669"/>
                    </a:ext>
                  </a:extLst>
                </a:gridCol>
              </a:tblGrid>
              <a:tr h="17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 (руб.)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27079"/>
                  </a:ext>
                </a:extLst>
              </a:tr>
              <a:tr h="2775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Керчь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4900"/>
                          </a:solidFill>
                          <a:effectLst/>
                          <a:latin typeface="+mn-lt"/>
                        </a:rPr>
                        <a:t>31 450,00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904219"/>
                  </a:ext>
                </a:extLst>
              </a:tr>
              <a:tr h="2775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Алушта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22 090,00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65212"/>
                  </a:ext>
                </a:extLst>
              </a:tr>
              <a:tr h="3673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Раздольненский р-н 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20 660,00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11279"/>
                  </a:ext>
                </a:extLst>
              </a:tr>
              <a:tr h="3272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Ялта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19 310,00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886426"/>
                  </a:ext>
                </a:extLst>
              </a:tr>
              <a:tr h="3673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Кировский р-н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15 970,00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510003"/>
                  </a:ext>
                </a:extLst>
              </a:tr>
              <a:tr h="3184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Симферополь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15 450,00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862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Симферопольский р-н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14 890,00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547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Ленинский р-н 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14 240,00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59967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Первомайский р-н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12 780,00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9715"/>
                  </a:ext>
                </a:extLst>
              </a:tr>
              <a:tr h="3673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Красногвардейский р-н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11 920,00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445413"/>
                  </a:ext>
                </a:extLst>
              </a:tr>
              <a:tr h="3673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Евпатория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11 890,00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604669"/>
                  </a:ext>
                </a:extLst>
              </a:tr>
              <a:tr h="3673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Черноморский р-н 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11 140,00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346905"/>
                  </a:ext>
                </a:extLst>
              </a:tr>
              <a:tr h="501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Белогорский р-н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10 390,00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342034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61007EA-8572-0E08-4AE9-4381388D4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395255"/>
              </p:ext>
            </p:extLst>
          </p:nvPr>
        </p:nvGraphicFramePr>
        <p:xfrm>
          <a:off x="6022848" y="1649414"/>
          <a:ext cx="5666679" cy="478878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95428">
                  <a:extLst>
                    <a:ext uri="{9D8B030D-6E8A-4147-A177-3AD203B41FA5}">
                      <a16:colId xmlns:a16="http://schemas.microsoft.com/office/drawing/2014/main" val="3317350153"/>
                    </a:ext>
                  </a:extLst>
                </a:gridCol>
                <a:gridCol w="3417470">
                  <a:extLst>
                    <a:ext uri="{9D8B030D-6E8A-4147-A177-3AD203B41FA5}">
                      <a16:colId xmlns:a16="http://schemas.microsoft.com/office/drawing/2014/main" val="988900252"/>
                    </a:ext>
                  </a:extLst>
                </a:gridCol>
                <a:gridCol w="1553781">
                  <a:extLst>
                    <a:ext uri="{9D8B030D-6E8A-4147-A177-3AD203B41FA5}">
                      <a16:colId xmlns:a16="http://schemas.microsoft.com/office/drawing/2014/main" val="4091241669"/>
                    </a:ext>
                  </a:extLst>
                </a:gridCol>
              </a:tblGrid>
              <a:tr h="3094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 (руб.)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27079"/>
                  </a:ext>
                </a:extLst>
              </a:tr>
              <a:tr h="3259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Армянск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10 300,00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65212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Бахчисарайский р-н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10 230,00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11279"/>
                  </a:ext>
                </a:extLst>
              </a:tr>
              <a:tr h="3714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Красноперекопск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10 060,00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886426"/>
                  </a:ext>
                </a:extLst>
              </a:tr>
              <a:tr h="3432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Советский р-н 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9 800,00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510003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Джанкой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9 670,00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8628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Нижнегорский р-н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200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9 620,00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54753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Джанкойский р-н 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8 730,00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599676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Сакский р-н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8 720,00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9715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Феодосия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7 560,00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445413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Красноперекопский р- н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6 560,00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604669"/>
                  </a:ext>
                </a:extLst>
              </a:tr>
              <a:tr h="3939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Судак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5 750,00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346905"/>
                  </a:ext>
                </a:extLst>
              </a:tr>
              <a:tr h="1785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г. Саки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EE0000"/>
                          </a:solidFill>
                          <a:effectLst/>
                          <a:latin typeface="+mn-lt"/>
                        </a:rPr>
                        <a:t>3 490,00</a:t>
                      </a:r>
                    </a:p>
                  </a:txBody>
                  <a:tcPr marL="9525" marR="9525" marT="9525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342034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5CADCC-075C-97B6-3315-51B3175C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08" y="403934"/>
            <a:ext cx="1121761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06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F294A8-C2C7-C1B9-86C9-D50566B35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0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2468B-7434-39AD-1F6D-7CFE5E0CEEC7}"/>
              </a:ext>
            </a:extLst>
          </p:cNvPr>
          <p:cNvSpPr txBox="1"/>
          <p:nvPr/>
        </p:nvSpPr>
        <p:spPr>
          <a:xfrm>
            <a:off x="539015" y="1443789"/>
            <a:ext cx="10963174" cy="33565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Средний номинал СЕРТИФИКАТА в Республике Крым на 2025 год         15 506 руб.</a:t>
            </a:r>
          </a:p>
          <a:p>
            <a:pPr marL="0" marR="0" lvl="0" indent="45021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Сертификатов выданных всего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116 074      38%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(от проживающих в РК - 307 286 детей от 5 до 18 лет)</a:t>
            </a:r>
          </a:p>
          <a:p>
            <a:pPr marL="0" marR="0" lvl="0" indent="45021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021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Сертификатов ПФ, использованных для оплаты =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23 159    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7,54%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Рисунок 6">
            <a:extLst>
              <a:ext uri="{FF2B5EF4-FFF2-40B4-BE49-F238E27FC236}">
                <a16:creationId xmlns:a16="http://schemas.microsoft.com/office/drawing/2014/main" id="{5ADB175B-70E2-49EA-B981-1A000A8164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798" y="307514"/>
            <a:ext cx="1117706" cy="99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EA836-395C-4590-8250-88207ED20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592003" y="5067825"/>
            <a:ext cx="1007981" cy="10256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4C42E2-3015-B9C5-41AF-7FD46F3D2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739" y="2629543"/>
            <a:ext cx="447609" cy="3170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FA56F8-169E-2D5C-3182-D72D9B5E3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720" y="4156014"/>
            <a:ext cx="396274" cy="3170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494F73-A7C5-3EA1-A58E-22E20148A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391" y="2173210"/>
            <a:ext cx="447609" cy="3170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4893DE-BFE7-0796-6128-EE128FF40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026" y="255632"/>
            <a:ext cx="864058" cy="9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7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5"/>
          <p:cNvSpPr/>
          <p:nvPr/>
        </p:nvSpPr>
        <p:spPr>
          <a:xfrm>
            <a:off x="-2" y="275"/>
            <a:ext cx="12190904" cy="12183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56" name="Прямая соединительная линия 25"/>
          <p:cNvSpPr/>
          <p:nvPr/>
        </p:nvSpPr>
        <p:spPr>
          <a:xfrm>
            <a:off x="1324389" y="2598079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ая соединительная линия 27"/>
          <p:cNvSpPr/>
          <p:nvPr/>
        </p:nvSpPr>
        <p:spPr>
          <a:xfrm>
            <a:off x="1324389" y="3723222"/>
            <a:ext cx="386771" cy="3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ая соединительная линия 28"/>
          <p:cNvSpPr/>
          <p:nvPr/>
        </p:nvSpPr>
        <p:spPr>
          <a:xfrm>
            <a:off x="1324389" y="4766327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ая соединительная линия 29"/>
          <p:cNvSpPr/>
          <p:nvPr/>
        </p:nvSpPr>
        <p:spPr>
          <a:xfrm>
            <a:off x="1324389" y="5844591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"/>
          <p:cNvSpPr txBox="1"/>
          <p:nvPr/>
        </p:nvSpPr>
        <p:spPr>
          <a:xfrm>
            <a:off x="2548006" y="354120"/>
            <a:ext cx="936927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ИЗМЕНЕНИЯ СИСТЕМЫ СОЦЗАКАЗА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62" name="TextBox 2"/>
          <p:cNvSpPr txBox="1"/>
          <p:nvPr/>
        </p:nvSpPr>
        <p:spPr>
          <a:xfrm>
            <a:off x="670158" y="1664525"/>
            <a:ext cx="5553662" cy="3724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Федеральный закон </a:t>
            </a:r>
          </a:p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от 26.12.2024 N 476-ФЗ </a:t>
            </a:r>
          </a:p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4524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Внесены изменения в Закон о социальном заказе, обуславливающие обязательное внедрение системы мониторинга результатов оказания услуг, включенных в социальные заказы</a:t>
            </a:r>
          </a:p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3" name="TextBox 8"/>
          <p:cNvSpPr txBox="1"/>
          <p:nvPr/>
        </p:nvSpPr>
        <p:spPr>
          <a:xfrm>
            <a:off x="2477729" y="1484329"/>
            <a:ext cx="916057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8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4" name="TextBox 4"/>
          <p:cNvSpPr txBox="1"/>
          <p:nvPr/>
        </p:nvSpPr>
        <p:spPr>
          <a:xfrm>
            <a:off x="197735" y="5085623"/>
            <a:ext cx="1194854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rgbClr val="CC339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A355D-3E60-47C5-92BB-D7E27D38F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023" y="1210815"/>
            <a:ext cx="3968087" cy="55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989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5"/>
          <p:cNvSpPr/>
          <p:nvPr/>
        </p:nvSpPr>
        <p:spPr>
          <a:xfrm>
            <a:off x="1096" y="-24096"/>
            <a:ext cx="12190904" cy="12183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56" name="Прямая соединительная линия 25"/>
          <p:cNvSpPr/>
          <p:nvPr/>
        </p:nvSpPr>
        <p:spPr>
          <a:xfrm>
            <a:off x="1324389" y="2598079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ая соединительная линия 27"/>
          <p:cNvSpPr/>
          <p:nvPr/>
        </p:nvSpPr>
        <p:spPr>
          <a:xfrm>
            <a:off x="1324389" y="3723222"/>
            <a:ext cx="386771" cy="3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ая соединительная линия 28"/>
          <p:cNvSpPr/>
          <p:nvPr/>
        </p:nvSpPr>
        <p:spPr>
          <a:xfrm>
            <a:off x="1324389" y="4766327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ая соединительная линия 29"/>
          <p:cNvSpPr/>
          <p:nvPr/>
        </p:nvSpPr>
        <p:spPr>
          <a:xfrm>
            <a:off x="1324389" y="5844591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"/>
          <p:cNvSpPr txBox="1"/>
          <p:nvPr/>
        </p:nvSpPr>
        <p:spPr>
          <a:xfrm>
            <a:off x="2548006" y="354120"/>
            <a:ext cx="936927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МОНИТОРИНГ И ОЦЕНКА РЕЗУЛЬТАТОВ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62" name="TextBox 2"/>
          <p:cNvSpPr txBox="1"/>
          <p:nvPr/>
        </p:nvSpPr>
        <p:spPr>
          <a:xfrm>
            <a:off x="764709" y="1572442"/>
            <a:ext cx="10873599" cy="209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Особое внимание Федерального закона № 189-ФЗ обращено на создание условий для осуществления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мониторинга достижения результатов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оказания государственных (муниципальных) услуг в социальной сфере.</a:t>
            </a:r>
          </a:p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4524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3" name="TextBox 8"/>
          <p:cNvSpPr txBox="1"/>
          <p:nvPr/>
        </p:nvSpPr>
        <p:spPr>
          <a:xfrm>
            <a:off x="2477729" y="1484329"/>
            <a:ext cx="916057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8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4" name="TextBox 4"/>
          <p:cNvSpPr txBox="1"/>
          <p:nvPr/>
        </p:nvSpPr>
        <p:spPr>
          <a:xfrm>
            <a:off x="197735" y="5085623"/>
            <a:ext cx="1194854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rgbClr val="CC339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FCAD83-3109-45D1-A9E3-AEFE5606325E}"/>
              </a:ext>
            </a:extLst>
          </p:cNvPr>
          <p:cNvGrpSpPr/>
          <p:nvPr/>
        </p:nvGrpSpPr>
        <p:grpSpPr>
          <a:xfrm>
            <a:off x="356570" y="3107853"/>
            <a:ext cx="11689875" cy="2775700"/>
            <a:chOff x="356571" y="3485187"/>
            <a:chExt cx="11689875" cy="2775700"/>
          </a:xfrm>
        </p:grpSpPr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7F829E25-BA86-4E80-BF49-7D66BFC2E3E7}"/>
                </a:ext>
              </a:extLst>
            </p:cNvPr>
            <p:cNvSpPr txBox="1"/>
            <p:nvPr/>
          </p:nvSpPr>
          <p:spPr>
            <a:xfrm>
              <a:off x="356571" y="3485187"/>
              <a:ext cx="5844937" cy="1569656"/>
            </a:xfrm>
            <a:prstGeom prst="rect">
              <a:avLst/>
            </a:prstGeom>
            <a:ln w="19050">
              <a:solidFill>
                <a:schemeClr val="tx1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marL="0" marR="0" lvl="0" indent="4524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Порядок проведения установлен Минфином РФ</a:t>
              </a:r>
            </a:p>
            <a:p>
              <a:pPr marL="0" marR="0" lvl="0" indent="4524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(приказ от 28.04.2025 № 49н)</a:t>
              </a:r>
            </a:p>
            <a:p>
              <a:pPr marL="0" marR="0" lvl="0" indent="4524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6440D4D5-9648-427C-B8EA-26F83B12D07A}"/>
                </a:ext>
              </a:extLst>
            </p:cNvPr>
            <p:cNvSpPr txBox="1"/>
            <p:nvPr/>
          </p:nvSpPr>
          <p:spPr>
            <a:xfrm>
              <a:off x="6201509" y="3485187"/>
              <a:ext cx="5844937" cy="1569656"/>
            </a:xfrm>
            <a:prstGeom prst="rect">
              <a:avLst/>
            </a:prstGeom>
            <a:ln w="19050">
              <a:solidFill>
                <a:schemeClr val="tx1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marL="0" marR="0" lvl="0" indent="4524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Система мониторинга включает в себя оценку потребителем каждого исполнителя и отдельных услуг</a:t>
              </a:r>
            </a:p>
            <a:p>
              <a:pPr marL="0" marR="0" lvl="0" indent="4524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8C5D1B38-B2C2-4058-BE63-BE1FC2F3F5EA}"/>
                </a:ext>
              </a:extLst>
            </p:cNvPr>
            <p:cNvSpPr txBox="1"/>
            <p:nvPr/>
          </p:nvSpPr>
          <p:spPr>
            <a:xfrm>
              <a:off x="3279040" y="5060562"/>
              <a:ext cx="5844937" cy="1200325"/>
            </a:xfrm>
            <a:prstGeom prst="rect">
              <a:avLst/>
            </a:prstGeom>
            <a:ln w="19050">
              <a:solidFill>
                <a:schemeClr val="tx1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Основное взаимодействие будет осуществляться посредством портала </a:t>
              </a:r>
            </a:p>
            <a:p>
              <a:pPr marL="0" marR="0" lvl="0" indent="4524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i="1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«bus.gov.ru»</a:t>
              </a:r>
              <a:endPara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5E3D62E4-1F71-4E20-9BCD-B21A7A91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76" y="4722467"/>
            <a:ext cx="2508837" cy="16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8245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53A13-6982-C974-F8DD-FB8E02BB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5876E6-7FC4-48DB-728B-E94186D8C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B5B8CF-4ED1-F40D-FDE8-45E28C681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1991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5"/>
          <p:cNvSpPr/>
          <p:nvPr/>
        </p:nvSpPr>
        <p:spPr>
          <a:xfrm>
            <a:off x="-2" y="275"/>
            <a:ext cx="12190904" cy="12183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56" name="Прямая соединительная линия 25"/>
          <p:cNvSpPr/>
          <p:nvPr/>
        </p:nvSpPr>
        <p:spPr>
          <a:xfrm>
            <a:off x="1324389" y="2598079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ая соединительная линия 27"/>
          <p:cNvSpPr/>
          <p:nvPr/>
        </p:nvSpPr>
        <p:spPr>
          <a:xfrm>
            <a:off x="1324389" y="3723222"/>
            <a:ext cx="386771" cy="3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ая соединительная линия 28"/>
          <p:cNvSpPr/>
          <p:nvPr/>
        </p:nvSpPr>
        <p:spPr>
          <a:xfrm>
            <a:off x="1324389" y="4766327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ая соединительная линия 29"/>
          <p:cNvSpPr/>
          <p:nvPr/>
        </p:nvSpPr>
        <p:spPr>
          <a:xfrm>
            <a:off x="1324389" y="5844591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"/>
          <p:cNvSpPr txBox="1"/>
          <p:nvPr/>
        </p:nvSpPr>
        <p:spPr>
          <a:xfrm>
            <a:off x="2548006" y="354120"/>
            <a:ext cx="936927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ОЦЕНКА ИСПОЛНИТЕЛЯ УСЛУГ</a:t>
            </a:r>
          </a:p>
        </p:txBody>
      </p:sp>
      <p:sp>
        <p:nvSpPr>
          <p:cNvPr id="162" name="TextBox 2"/>
          <p:cNvSpPr txBox="1"/>
          <p:nvPr/>
        </p:nvSpPr>
        <p:spPr>
          <a:xfrm>
            <a:off x="658650" y="1490383"/>
            <a:ext cx="10873599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3" name="TextBox 8"/>
          <p:cNvSpPr txBox="1"/>
          <p:nvPr/>
        </p:nvSpPr>
        <p:spPr>
          <a:xfrm>
            <a:off x="2477729" y="1484329"/>
            <a:ext cx="916057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8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4" name="TextBox 4"/>
          <p:cNvSpPr txBox="1"/>
          <p:nvPr/>
        </p:nvSpPr>
        <p:spPr>
          <a:xfrm>
            <a:off x="197735" y="5085623"/>
            <a:ext cx="1194854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rgbClr val="CC339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3DBD84D-7BA0-46C7-BD34-2648060A85C7}"/>
              </a:ext>
            </a:extLst>
          </p:cNvPr>
          <p:cNvSpPr txBox="1"/>
          <p:nvPr/>
        </p:nvSpPr>
        <p:spPr>
          <a:xfrm>
            <a:off x="920700" y="1510333"/>
            <a:ext cx="10349497" cy="830993"/>
          </a:xfrm>
          <a:prstGeom prst="rect">
            <a:avLst/>
          </a:prstGeom>
          <a:ln w="635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ВАЖНО: методика определения оценки исполнителя утверждена приказом Минфина от 26.05.2025 № 63н</a:t>
            </a: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DB1890E-D0CC-4F15-92A4-E0DC4806B308}"/>
              </a:ext>
            </a:extLst>
          </p:cNvPr>
          <p:cNvGraphicFramePr/>
          <p:nvPr/>
        </p:nvGraphicFramePr>
        <p:xfrm>
          <a:off x="2031449" y="1952044"/>
          <a:ext cx="8128000" cy="4919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FE64828-D87E-4E8A-B3DA-01DEB46F9D92}"/>
              </a:ext>
            </a:extLst>
          </p:cNvPr>
          <p:cNvSpPr txBox="1"/>
          <p:nvPr/>
        </p:nvSpPr>
        <p:spPr>
          <a:xfrm>
            <a:off x="564750" y="2532444"/>
            <a:ext cx="38259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ТРИ ЭЛЕМЕНТА:</a:t>
            </a:r>
          </a:p>
        </p:txBody>
      </p:sp>
    </p:spTree>
    <p:extLst>
      <p:ext uri="{BB962C8B-B14F-4D97-AF65-F5344CB8AC3E}">
        <p14:creationId xmlns:p14="http://schemas.microsoft.com/office/powerpoint/2010/main" val="422562500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5"/>
          <p:cNvSpPr/>
          <p:nvPr/>
        </p:nvSpPr>
        <p:spPr>
          <a:xfrm>
            <a:off x="-2" y="275"/>
            <a:ext cx="12190904" cy="12183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56" name="Прямая соединительная линия 25"/>
          <p:cNvSpPr/>
          <p:nvPr/>
        </p:nvSpPr>
        <p:spPr>
          <a:xfrm>
            <a:off x="1324389" y="2598079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ая соединительная линия 27"/>
          <p:cNvSpPr/>
          <p:nvPr/>
        </p:nvSpPr>
        <p:spPr>
          <a:xfrm>
            <a:off x="1324389" y="3723222"/>
            <a:ext cx="386771" cy="3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ая соединительная линия 28"/>
          <p:cNvSpPr/>
          <p:nvPr/>
        </p:nvSpPr>
        <p:spPr>
          <a:xfrm>
            <a:off x="1324389" y="4766327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ая соединительная линия 29"/>
          <p:cNvSpPr/>
          <p:nvPr/>
        </p:nvSpPr>
        <p:spPr>
          <a:xfrm>
            <a:off x="1324389" y="5844591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"/>
          <p:cNvSpPr txBox="1"/>
          <p:nvPr/>
        </p:nvSpPr>
        <p:spPr>
          <a:xfrm>
            <a:off x="2548006" y="354120"/>
            <a:ext cx="936927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ОЦЕНКА ИСПОЛНИТЕЛЯ УСЛУГ</a:t>
            </a:r>
          </a:p>
        </p:txBody>
      </p:sp>
      <p:sp>
        <p:nvSpPr>
          <p:cNvPr id="162" name="TextBox 2"/>
          <p:cNvSpPr txBox="1"/>
          <p:nvPr/>
        </p:nvSpPr>
        <p:spPr>
          <a:xfrm>
            <a:off x="658650" y="1490383"/>
            <a:ext cx="10873599" cy="498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Осуществляется уполномоченным органом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ЕЖЕКВАРТАЛЬНО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В случае реализации потребителем права на оценку исполнителя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расчет средней оценки осуществляется уполномоченным органом на постоянной основе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23D9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(планируется автоматизированный подход с использованием функционала портала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«bus.gov.ru»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По мере обновления оценки потребителя, результатов мониторинга и независимой оценки качества необходимо также на постоянной основе определять значение оценки исполнителя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*пункты 10-11 Методики, утвержденной приказом Минфина РФ № 63н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3" name="TextBox 8"/>
          <p:cNvSpPr txBox="1"/>
          <p:nvPr/>
        </p:nvSpPr>
        <p:spPr>
          <a:xfrm>
            <a:off x="2477729" y="1484329"/>
            <a:ext cx="916057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8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4" name="TextBox 4"/>
          <p:cNvSpPr txBox="1"/>
          <p:nvPr/>
        </p:nvSpPr>
        <p:spPr>
          <a:xfrm>
            <a:off x="197735" y="5085623"/>
            <a:ext cx="1194854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rgbClr val="CC339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51650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4B6EC-5D66-C67C-62A4-52877EFC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0297C6-F0D4-6EE7-3C99-C3A23E2A8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835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5"/>
          <p:cNvSpPr/>
          <p:nvPr/>
        </p:nvSpPr>
        <p:spPr>
          <a:xfrm>
            <a:off x="-2" y="275"/>
            <a:ext cx="12190904" cy="12183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56" name="Прямая соединительная линия 25"/>
          <p:cNvSpPr/>
          <p:nvPr/>
        </p:nvSpPr>
        <p:spPr>
          <a:xfrm>
            <a:off x="1324389" y="2598079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ая соединительная линия 27"/>
          <p:cNvSpPr/>
          <p:nvPr/>
        </p:nvSpPr>
        <p:spPr>
          <a:xfrm>
            <a:off x="1324389" y="3723222"/>
            <a:ext cx="386771" cy="3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ая соединительная линия 28"/>
          <p:cNvSpPr/>
          <p:nvPr/>
        </p:nvSpPr>
        <p:spPr>
          <a:xfrm>
            <a:off x="1324389" y="4766327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ая соединительная линия 29"/>
          <p:cNvSpPr/>
          <p:nvPr/>
        </p:nvSpPr>
        <p:spPr>
          <a:xfrm>
            <a:off x="1324389" y="5844591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"/>
          <p:cNvSpPr txBox="1"/>
          <p:nvPr/>
        </p:nvSpPr>
        <p:spPr>
          <a:xfrm>
            <a:off x="2635092" y="171810"/>
            <a:ext cx="9369271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ФЕДЕРАЛЬНЫЙ МОНИТОРИНГ ИСПОЛНЕНИЯ ТРЕБОВАНИЙ ЗАКОНА О СОЦИАЛЬНОМ ЗАКАЗЕ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62" name="TextBox 2"/>
          <p:cNvSpPr txBox="1"/>
          <p:nvPr/>
        </p:nvSpPr>
        <p:spPr>
          <a:xfrm>
            <a:off x="658650" y="1490383"/>
            <a:ext cx="10873599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3" name="TextBox 8"/>
          <p:cNvSpPr txBox="1"/>
          <p:nvPr/>
        </p:nvSpPr>
        <p:spPr>
          <a:xfrm>
            <a:off x="2477729" y="1484329"/>
            <a:ext cx="916057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8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4" name="TextBox 4"/>
          <p:cNvSpPr txBox="1"/>
          <p:nvPr/>
        </p:nvSpPr>
        <p:spPr>
          <a:xfrm>
            <a:off x="197735" y="5085623"/>
            <a:ext cx="1194854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rgbClr val="CC339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1A92890-0DCA-430B-BEFF-4194423CEDF9}"/>
              </a:ext>
            </a:extLst>
          </p:cNvPr>
          <p:cNvGraphicFramePr/>
          <p:nvPr/>
        </p:nvGraphicFramePr>
        <p:xfrm>
          <a:off x="3530239" y="13519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77B2FC-A74E-4DE2-AEA0-83585CCC3A1D}"/>
              </a:ext>
            </a:extLst>
          </p:cNvPr>
          <p:cNvSpPr txBox="1"/>
          <p:nvPr/>
        </p:nvSpPr>
        <p:spPr>
          <a:xfrm>
            <a:off x="-2" y="1787795"/>
            <a:ext cx="360137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23D9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"/>
              </a:rPr>
              <a:t>Часть 12 статьи 6 Федерального закона № 189-ФЗ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F5F8E-8CCF-4A1C-AED7-E9B9326A8EDA}"/>
              </a:ext>
            </a:extLst>
          </p:cNvPr>
          <p:cNvSpPr txBox="1"/>
          <p:nvPr/>
        </p:nvSpPr>
        <p:spPr>
          <a:xfrm>
            <a:off x="-89530" y="3616045"/>
            <a:ext cx="360137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23D9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"/>
              </a:rPr>
              <a:t>Часть 4.1 статьи 6 Федерального закона № 189-ФЗ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8C99A-11D3-413D-9571-C9D86A172CE1}"/>
              </a:ext>
            </a:extLst>
          </p:cNvPr>
          <p:cNvSpPr txBox="1"/>
          <p:nvPr/>
        </p:nvSpPr>
        <p:spPr>
          <a:xfrm>
            <a:off x="-71140" y="5426635"/>
            <a:ext cx="360137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23D9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"/>
              </a:rPr>
              <a:t>Часть 5 статьи 7 Федерального закона № 189-ФЗ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D1F917-FB1E-FDD5-981F-C3EB19B96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1424"/>
            <a:ext cx="12190904" cy="68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317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75EFB-F9E5-4C6C-BFBF-BA7DE6EE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831" y="2644807"/>
            <a:ext cx="5838338" cy="37713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7F30E-E7B6-4D2B-AE4D-C0F4AC6A8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8" t="20644" r="12691" b="17549"/>
          <a:stretch/>
        </p:blipFill>
        <p:spPr>
          <a:xfrm>
            <a:off x="0" y="12655"/>
            <a:ext cx="1665018" cy="14255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3620D-353D-45B3-9D1D-4EAA11040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835" y="57425"/>
            <a:ext cx="3151573" cy="539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D8EB2-8C2F-44E3-88C0-4082E0234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1" y="1260630"/>
            <a:ext cx="1057598" cy="968896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D6C397-E340-42BD-BF05-FC220414CBA1}"/>
              </a:ext>
            </a:extLst>
          </p:cNvPr>
          <p:cNvSpPr/>
          <p:nvPr/>
        </p:nvSpPr>
        <p:spPr>
          <a:xfrm>
            <a:off x="2024109" y="683705"/>
            <a:ext cx="9401583" cy="75447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Целевой модели развития региональной системы дополнительного образования детей</a:t>
            </a:r>
          </a:p>
        </p:txBody>
      </p:sp>
      <p:sp>
        <p:nvSpPr>
          <p:cNvPr id="12" name="Блок-схема: магнитный диск 11">
            <a:extLst>
              <a:ext uri="{FF2B5EF4-FFF2-40B4-BE49-F238E27FC236}">
                <a16:creationId xmlns:a16="http://schemas.microsoft.com/office/drawing/2014/main" id="{CF99DBD2-300A-4A3C-9ACC-566241AADB4A}"/>
              </a:ext>
            </a:extLst>
          </p:cNvPr>
          <p:cNvSpPr/>
          <p:nvPr/>
        </p:nvSpPr>
        <p:spPr>
          <a:xfrm>
            <a:off x="5054405" y="1472104"/>
            <a:ext cx="2083189" cy="75447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РМЦ  и МОЦ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региональной системой ДО</a:t>
            </a:r>
          </a:p>
        </p:txBody>
      </p:sp>
      <p:sp>
        <p:nvSpPr>
          <p:cNvPr id="13" name="Блок-схема: магнитный диск 12">
            <a:extLst>
              <a:ext uri="{FF2B5EF4-FFF2-40B4-BE49-F238E27FC236}">
                <a16:creationId xmlns:a16="http://schemas.microsoft.com/office/drawing/2014/main" id="{D16E1975-D492-4D0B-B683-D7830DE410D6}"/>
              </a:ext>
            </a:extLst>
          </p:cNvPr>
          <p:cNvSpPr/>
          <p:nvPr/>
        </p:nvSpPr>
        <p:spPr>
          <a:xfrm>
            <a:off x="1665018" y="2287592"/>
            <a:ext cx="4162173" cy="618753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АИС «Навигатор» информационный ресурс дополнительного образования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магнитный диск 13">
            <a:extLst>
              <a:ext uri="{FF2B5EF4-FFF2-40B4-BE49-F238E27FC236}">
                <a16:creationId xmlns:a16="http://schemas.microsoft.com/office/drawing/2014/main" id="{9F6B5E6C-F119-4ABF-9664-B19F9B88CF8C}"/>
              </a:ext>
            </a:extLst>
          </p:cNvPr>
          <p:cNvSpPr/>
          <p:nvPr/>
        </p:nvSpPr>
        <p:spPr>
          <a:xfrm>
            <a:off x="6625804" y="2184722"/>
            <a:ext cx="4024010" cy="754477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Персонифицированное финансирование дополнительного образования – СОЦИАЛЬНЫЙ СЕРТИФИКАТ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>
            <a:extLst>
              <a:ext uri="{FF2B5EF4-FFF2-40B4-BE49-F238E27FC236}">
                <a16:creationId xmlns:a16="http://schemas.microsoft.com/office/drawing/2014/main" id="{0E24C3B3-4291-4816-A7EC-771943E4691F}"/>
              </a:ext>
            </a:extLst>
          </p:cNvPr>
          <p:cNvSpPr/>
          <p:nvPr/>
        </p:nvSpPr>
        <p:spPr>
          <a:xfrm>
            <a:off x="1542186" y="3059756"/>
            <a:ext cx="4285005" cy="1046149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модели реализации дополнительных общеобразовательных программ в сетевой форме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магнитный диск 17">
            <a:extLst>
              <a:ext uri="{FF2B5EF4-FFF2-40B4-BE49-F238E27FC236}">
                <a16:creationId xmlns:a16="http://schemas.microsoft.com/office/drawing/2014/main" id="{8FC03A67-15D3-4A63-B978-8F4575D7091C}"/>
              </a:ext>
            </a:extLst>
          </p:cNvPr>
          <p:cNvSpPr/>
          <p:nvPr/>
        </p:nvSpPr>
        <p:spPr>
          <a:xfrm>
            <a:off x="6442307" y="3025765"/>
            <a:ext cx="4285006" cy="1114133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моделей выравнивания доступности дополнительных общеобразовательных программ для детей с различными образовательными возможностями и потребностями, в том числе для одаренных детей из сельской местности, детей, оказавшихся в трудной жизненной ситуации</a:t>
            </a:r>
          </a:p>
          <a:p>
            <a:pPr algn="ctr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магнитный диск 18">
            <a:extLst>
              <a:ext uri="{FF2B5EF4-FFF2-40B4-BE49-F238E27FC236}">
                <a16:creationId xmlns:a16="http://schemas.microsoft.com/office/drawing/2014/main" id="{96493F50-923A-4B9F-B5AA-8A17E84C9E2B}"/>
              </a:ext>
            </a:extLst>
          </p:cNvPr>
          <p:cNvSpPr/>
          <p:nvPr/>
        </p:nvSpPr>
        <p:spPr>
          <a:xfrm>
            <a:off x="1464687" y="4402378"/>
            <a:ext cx="4362504" cy="75447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профессионального мастерства кадров системы ДО Республики Крым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>
            <a:extLst>
              <a:ext uri="{FF2B5EF4-FFF2-40B4-BE49-F238E27FC236}">
                <a16:creationId xmlns:a16="http://schemas.microsoft.com/office/drawing/2014/main" id="{CC1002BE-A21A-4479-9BF7-5D7011C4E4F4}"/>
              </a:ext>
            </a:extLst>
          </p:cNvPr>
          <p:cNvSpPr/>
          <p:nvPr/>
        </p:nvSpPr>
        <p:spPr>
          <a:xfrm>
            <a:off x="6442307" y="4402377"/>
            <a:ext cx="4761402" cy="944145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качества, а также оптимизация процесса предоставления услуги «Запись на программу дополнительного образования»</a:t>
            </a:r>
          </a:p>
        </p:txBody>
      </p:sp>
      <p:sp>
        <p:nvSpPr>
          <p:cNvPr id="21" name="Блок-схема: магнитный диск 20">
            <a:extLst>
              <a:ext uri="{FF2B5EF4-FFF2-40B4-BE49-F238E27FC236}">
                <a16:creationId xmlns:a16="http://schemas.microsoft.com/office/drawing/2014/main" id="{4F9BCB20-C614-4E4B-8818-67A43CD2B6CF}"/>
              </a:ext>
            </a:extLst>
          </p:cNvPr>
          <p:cNvSpPr/>
          <p:nvPr/>
        </p:nvSpPr>
        <p:spPr>
          <a:xfrm>
            <a:off x="3914747" y="5364377"/>
            <a:ext cx="4362504" cy="1205157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воспитательного потенциала добровольческой и общественной деятельности, направленной на профессиональное, личностное развитие и патриотическое воспитание детей при освоении дополнительных общеразвивающих программ"</a:t>
            </a:r>
          </a:p>
        </p:txBody>
      </p:sp>
    </p:spTree>
    <p:extLst>
      <p:ext uri="{BB962C8B-B14F-4D97-AF65-F5344CB8AC3E}">
        <p14:creationId xmlns:p14="http://schemas.microsoft.com/office/powerpoint/2010/main" val="1386726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5"/>
          <p:cNvSpPr/>
          <p:nvPr/>
        </p:nvSpPr>
        <p:spPr>
          <a:xfrm>
            <a:off x="-2" y="275"/>
            <a:ext cx="12190904" cy="12183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56" name="Прямая соединительная линия 25"/>
          <p:cNvSpPr/>
          <p:nvPr/>
        </p:nvSpPr>
        <p:spPr>
          <a:xfrm>
            <a:off x="1324389" y="2598079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ая соединительная линия 27"/>
          <p:cNvSpPr/>
          <p:nvPr/>
        </p:nvSpPr>
        <p:spPr>
          <a:xfrm>
            <a:off x="1324389" y="3723222"/>
            <a:ext cx="386771" cy="3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ая соединительная линия 28"/>
          <p:cNvSpPr/>
          <p:nvPr/>
        </p:nvSpPr>
        <p:spPr>
          <a:xfrm>
            <a:off x="1324389" y="4766327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ая соединительная линия 29"/>
          <p:cNvSpPr/>
          <p:nvPr/>
        </p:nvSpPr>
        <p:spPr>
          <a:xfrm>
            <a:off x="1324389" y="5844591"/>
            <a:ext cx="386771" cy="2"/>
          </a:xfrm>
          <a:prstGeom prst="line">
            <a:avLst/>
          </a:prstGeom>
          <a:ln w="38100">
            <a:solidFill>
              <a:srgbClr val="FFFFFF"/>
            </a:solidFill>
            <a:prstDash val="sysDash"/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"/>
          <p:cNvSpPr txBox="1"/>
          <p:nvPr/>
        </p:nvSpPr>
        <p:spPr>
          <a:xfrm>
            <a:off x="2548006" y="354120"/>
            <a:ext cx="936927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ОТКРЫТЫЕ ДАННЫЕ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62" name="TextBox 2"/>
          <p:cNvSpPr txBox="1"/>
          <p:nvPr/>
        </p:nvSpPr>
        <p:spPr>
          <a:xfrm>
            <a:off x="1047080" y="1383514"/>
            <a:ext cx="10096739" cy="12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Сведения о государственном (муниципальном) задании в рамках социального заказа размещаются на портале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«bus.gov.ru»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3" name="TextBox 8"/>
          <p:cNvSpPr txBox="1"/>
          <p:nvPr/>
        </p:nvSpPr>
        <p:spPr>
          <a:xfrm>
            <a:off x="2477729" y="1484329"/>
            <a:ext cx="916057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800" b="1" i="1" u="none" strike="noStrike" kern="1200" cap="none" spc="0" normalizeH="0" baseline="0" noProof="0" dirty="0">
              <a:ln>
                <a:noFill/>
              </a:ln>
              <a:solidFill>
                <a:srgbClr val="723D92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64" name="TextBox 4"/>
          <p:cNvSpPr txBox="1"/>
          <p:nvPr/>
        </p:nvSpPr>
        <p:spPr>
          <a:xfrm>
            <a:off x="197735" y="5085623"/>
            <a:ext cx="1194854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rgbClr val="CC339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id="{6483A2AC-F5B9-434A-89A2-C22368DB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19" y="2396661"/>
            <a:ext cx="4503633" cy="298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23400366-BCDE-43F1-A1D9-41B24DCA36E6}"/>
              </a:ext>
            </a:extLst>
          </p:cNvPr>
          <p:cNvSpPr txBox="1"/>
          <p:nvPr/>
        </p:nvSpPr>
        <p:spPr>
          <a:xfrm>
            <a:off x="392848" y="2676584"/>
            <a:ext cx="6522308" cy="2754596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На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23D9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«bus.gov.ru»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с 1 января 2026 года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обязательному размещению подлежит информация обо всех исполнителях услуги, включенных в реестр исполнителей по социальному сертификату, в том числе негосударственного сектора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(ч.10 ст.8 Федерального закона № 189-ФЗ)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.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23D9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1FF1EAD2-B40B-4020-B37D-EC05964082C0}"/>
              </a:ext>
            </a:extLst>
          </p:cNvPr>
          <p:cNvSpPr txBox="1"/>
          <p:nvPr/>
        </p:nvSpPr>
        <p:spPr>
          <a:xfrm>
            <a:off x="426027" y="5622200"/>
            <a:ext cx="1156823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i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Функционал портала будет расширен в целях осуществления оценки исполнителя потребителем услуги – одна из основных составляющих мониторинга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50927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65F71-1287-5370-8CDA-17C5EB01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0351C-568D-26EE-01F2-7CE79E001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50" y="0"/>
            <a:ext cx="12279950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197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8A3A00-1010-A836-DA32-2793BC7E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" y="203274"/>
            <a:ext cx="12002610" cy="64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42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E1DCD0-8B78-DC05-B026-A26138F01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03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C7888-704D-0803-45B0-D8BB67850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20883"/>
            <a:ext cx="12192000" cy="68162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CBA56B-96E3-4ECA-8FFB-0730502C8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83"/>
            <a:ext cx="12192000" cy="67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03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2F7B1-3E6A-A20B-EF95-E8027711A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8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0F9B4-C334-B5CC-9DE7-5818C14E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180F0-E738-0CD5-F4F6-6D15BCA8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7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9D137-2B13-D7AF-FF04-675F3A414E74}"/>
              </a:ext>
            </a:extLst>
          </p:cNvPr>
          <p:cNvSpPr txBox="1">
            <a:spLocks/>
          </p:cNvSpPr>
          <p:nvPr/>
        </p:nvSpPr>
        <p:spPr>
          <a:xfrm>
            <a:off x="567713" y="-120658"/>
            <a:ext cx="10515600" cy="77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21668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Проблемы при реализации Целевой модели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1883C7-A1AD-ADB5-D9F2-647D3118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777" y="4239339"/>
            <a:ext cx="1022718" cy="102271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FAC131-7FDC-AD37-EDD3-B164D4813DB5}"/>
              </a:ext>
            </a:extLst>
          </p:cNvPr>
          <p:cNvSpPr/>
          <p:nvPr/>
        </p:nvSpPr>
        <p:spPr>
          <a:xfrm>
            <a:off x="1482291" y="5236313"/>
            <a:ext cx="4023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Низкая вовлеченность негосударственного сектора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в систему СОЦЗАКАЗА ПФ ДО,  нежелание получать образовательную лицензию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Medium" panose="0000060000000000000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931B8D-CAEC-E8CA-43BB-FAE18E60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511" y="4439130"/>
            <a:ext cx="1022718" cy="1022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500580-9861-3E70-082E-56E185E1F836}"/>
              </a:ext>
            </a:extLst>
          </p:cNvPr>
          <p:cNvSpPr txBox="1"/>
          <p:nvPr/>
        </p:nvSpPr>
        <p:spPr>
          <a:xfrm>
            <a:off x="7016818" y="3234088"/>
            <a:ext cx="40153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+mn-cs"/>
              </a:rPr>
              <a:t>Незначительное количество негосударственных организаций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+mn-cs"/>
              </a:rPr>
              <a:t> 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+mn-cs"/>
              </a:rPr>
              <a:t>муниципалитете,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+mn-cs"/>
              </a:rPr>
              <a:t/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+mn-cs"/>
              </a:rPr>
              <a:t>их неравномерное распределение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432E9-7D86-7FE2-B951-0F49AED99051}"/>
              </a:ext>
            </a:extLst>
          </p:cNvPr>
          <p:cNvSpPr txBox="1"/>
          <p:nvPr/>
        </p:nvSpPr>
        <p:spPr>
          <a:xfrm>
            <a:off x="322532" y="1287476"/>
            <a:ext cx="43830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Нормативно-правовое регулирование реализации Закона о социальном заказе в сфере дополнительного образования детей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DE7B9C-49D3-C4FF-8CDC-D6BFDAA04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69" y="1043078"/>
            <a:ext cx="1378460" cy="127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D51686-86F8-0E8E-5405-B568A931B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578" y="2532276"/>
            <a:ext cx="2533216" cy="244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EA2FDF-1D15-8027-E387-8060A97C5F04}"/>
              </a:ext>
            </a:extLst>
          </p:cNvPr>
          <p:cNvSpPr txBox="1"/>
          <p:nvPr/>
        </p:nvSpPr>
        <p:spPr>
          <a:xfrm>
            <a:off x="404261" y="3149962"/>
            <a:ext cx="41581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Недостаточность кадровых ресурсов педагогических кадров ДО в учреждениях, а также нехватка административного состава штата МОЦ (отсутствие закрепленных штатных единиц в МОЦ – совмещение).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30481-CC77-2752-3F13-56CC5B9504AD}"/>
              </a:ext>
            </a:extLst>
          </p:cNvPr>
          <p:cNvSpPr txBox="1"/>
          <p:nvPr/>
        </p:nvSpPr>
        <p:spPr>
          <a:xfrm>
            <a:off x="7680960" y="1287475"/>
            <a:ext cx="4015347" cy="57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667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Сложности при принятии нормативных документов и сроках их подписания</a:t>
            </a:r>
          </a:p>
        </p:txBody>
      </p:sp>
    </p:spTree>
    <p:extLst>
      <p:ext uri="{BB962C8B-B14F-4D97-AF65-F5344CB8AC3E}">
        <p14:creationId xmlns:p14="http://schemas.microsoft.com/office/powerpoint/2010/main" val="2736613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737CA7-8D25-A198-1659-038ABF05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45" y="1256716"/>
            <a:ext cx="7169517" cy="4627265"/>
          </a:xfrm>
          <a:prstGeom prst="rect">
            <a:avLst/>
          </a:prstGeom>
        </p:spPr>
      </p:pic>
      <p:sp>
        <p:nvSpPr>
          <p:cNvPr id="3" name="Google Shape;373;p6">
            <a:extLst>
              <a:ext uri="{FF2B5EF4-FFF2-40B4-BE49-F238E27FC236}">
                <a16:creationId xmlns:a16="http://schemas.microsoft.com/office/drawing/2014/main" id="{51DBBC98-E7D6-AB71-D203-90A0C3B44DBC}"/>
              </a:ext>
            </a:extLst>
          </p:cNvPr>
          <p:cNvSpPr txBox="1">
            <a:spLocks/>
          </p:cNvSpPr>
          <p:nvPr/>
        </p:nvSpPr>
        <p:spPr>
          <a:xfrm>
            <a:off x="374708" y="2610243"/>
            <a:ext cx="10972800" cy="19202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1668"/>
              </a:buClr>
              <a:buSzPts val="4800"/>
              <a:buFontTx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rgbClr val="22166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Спасибо</a:t>
            </a:r>
            <a:b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rgbClr val="22166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ru-RU" sz="6400" b="0" i="0" u="none" strike="noStrike" kern="1200" cap="none" spc="0" normalizeH="0" baseline="0" noProof="0">
                <a:ln>
                  <a:noFill/>
                </a:ln>
                <a:solidFill>
                  <a:srgbClr val="22166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916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E6A225-74AE-DA83-D832-C5A7C654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A8DAD-790B-AA83-1B5E-B9934F0D25B0}"/>
              </a:ext>
            </a:extLst>
          </p:cNvPr>
          <p:cNvSpPr txBox="1"/>
          <p:nvPr/>
        </p:nvSpPr>
        <p:spPr>
          <a:xfrm>
            <a:off x="2807971" y="1059630"/>
            <a:ext cx="5657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Зарегистрированных в АИС «Навигатор ДО РК»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организаций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(на июнь 2024 г.) 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21D5C-B199-F232-BA21-2C4219D24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4E5959-5F37-FB77-362A-65287693E1FE}"/>
              </a:ext>
            </a:extLst>
          </p:cNvPr>
          <p:cNvSpPr txBox="1"/>
          <p:nvPr/>
        </p:nvSpPr>
        <p:spPr>
          <a:xfrm>
            <a:off x="1389439" y="3326343"/>
            <a:ext cx="3966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Федерального значения 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003B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02378-A602-5D4B-3B56-1C0861425A8A}"/>
              </a:ext>
            </a:extLst>
          </p:cNvPr>
          <p:cNvSpPr txBox="1"/>
          <p:nvPr/>
        </p:nvSpPr>
        <p:spPr>
          <a:xfrm>
            <a:off x="6096000" y="3326343"/>
            <a:ext cx="3197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организаций 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ED5605-5DD9-7751-0F79-D553C6357972}"/>
              </a:ext>
            </a:extLst>
          </p:cNvPr>
          <p:cNvSpPr txBox="1"/>
          <p:nvPr/>
        </p:nvSpPr>
        <p:spPr>
          <a:xfrm>
            <a:off x="1296096" y="5469042"/>
            <a:ext cx="4152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организаций 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5612C1-A1CC-9C78-BBD5-34688E642BBA}"/>
              </a:ext>
            </a:extLst>
          </p:cNvPr>
          <p:cNvSpPr txBox="1"/>
          <p:nvPr/>
        </p:nvSpPr>
        <p:spPr>
          <a:xfrm>
            <a:off x="5363424" y="5475458"/>
            <a:ext cx="4662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Негосударственные сектор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(ИП, ООО и др.)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840266-0EAA-38EC-66C2-D9D85FBDF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71" y="2208404"/>
            <a:ext cx="1128980" cy="10782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860C7E-3865-3BEE-AF7A-3BF35F4C5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88" y="4176581"/>
            <a:ext cx="1128980" cy="11289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BDA8E48-BDF9-99E5-8A61-F385F06EC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05" y="2200286"/>
            <a:ext cx="1128980" cy="10782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E2BD0-976F-73E0-A2C4-9EF1C73DEA40}"/>
              </a:ext>
            </a:extLst>
          </p:cNvPr>
          <p:cNvSpPr txBox="1"/>
          <p:nvPr/>
        </p:nvSpPr>
        <p:spPr>
          <a:xfrm>
            <a:off x="3494763" y="1421122"/>
            <a:ext cx="4521896" cy="510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организаций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1 115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98FFDD-1650-FD7F-CF56-79DBEB00E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21" y="389475"/>
            <a:ext cx="6461085" cy="7632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  <a:bevelB w="152400" h="50800" prst="softRound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40D114-FE08-04BE-9884-B662F4ED3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606" y="4176581"/>
            <a:ext cx="1240828" cy="11289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68616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0A8DAD-790B-AA83-1B5E-B9934F0D25B0}"/>
              </a:ext>
            </a:extLst>
          </p:cNvPr>
          <p:cNvSpPr txBox="1"/>
          <p:nvPr/>
        </p:nvSpPr>
        <p:spPr>
          <a:xfrm>
            <a:off x="2807971" y="1059630"/>
            <a:ext cx="5657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Зарегистрированных в АИС «Навигатор ДО РК»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организаций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(на июнь 2024 г.) 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21D5C-B199-F232-BA21-2C4219D2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4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02378-A602-5D4B-3B56-1C0861425A8A}"/>
              </a:ext>
            </a:extLst>
          </p:cNvPr>
          <p:cNvSpPr txBox="1"/>
          <p:nvPr/>
        </p:nvSpPr>
        <p:spPr>
          <a:xfrm>
            <a:off x="3433956" y="1959140"/>
            <a:ext cx="1701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ДОУ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</a:t>
            </a:r>
            <a:r>
              <a:rPr lang="ru-RU" sz="20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B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CC3F77-3631-AA4D-A7DA-6A342ABDA7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5" y="3795435"/>
            <a:ext cx="763260" cy="8223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860C7E-3865-3BEE-AF7A-3BF35F4C52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96" y="2764562"/>
            <a:ext cx="763260" cy="9506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BDA8E48-BDF9-99E5-8A61-F385F06EC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96" y="436580"/>
            <a:ext cx="1128980" cy="11289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62890-75AB-EC30-16C7-F3982DCEF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12" y="597940"/>
            <a:ext cx="6461085" cy="763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8DC9F3-7232-A0B8-9032-18A420962F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96" y="4878474"/>
            <a:ext cx="763260" cy="763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E9B0A0-207D-BED8-FD3C-D2291F833F3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50" y="3857983"/>
            <a:ext cx="763260" cy="763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E295FC-F452-3D77-C5EA-BE9B074B224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50" y="1736094"/>
            <a:ext cx="763260" cy="797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C3FB00-A0DC-344E-7F8E-39C0C49EA2E0}"/>
              </a:ext>
            </a:extLst>
          </p:cNvPr>
          <p:cNvSpPr txBox="1"/>
          <p:nvPr/>
        </p:nvSpPr>
        <p:spPr>
          <a:xfrm>
            <a:off x="3433956" y="5072394"/>
            <a:ext cx="1701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ДЮСШ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56C30-BF55-A8A9-501F-453DEA21E213}"/>
              </a:ext>
            </a:extLst>
          </p:cNvPr>
          <p:cNvSpPr txBox="1"/>
          <p:nvPr/>
        </p:nvSpPr>
        <p:spPr>
          <a:xfrm>
            <a:off x="7352778" y="3963569"/>
            <a:ext cx="190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ДШИ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C5340-7C71-DB30-ACED-FC67BD0F05FB}"/>
              </a:ext>
            </a:extLst>
          </p:cNvPr>
          <p:cNvSpPr txBox="1"/>
          <p:nvPr/>
        </p:nvSpPr>
        <p:spPr>
          <a:xfrm>
            <a:off x="3533170" y="3045194"/>
            <a:ext cx="1701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Школы - </a:t>
            </a:r>
            <a:r>
              <a:rPr lang="ru-RU" sz="20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B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97B210-40F2-9538-6A51-DB4A72A0C558}"/>
              </a:ext>
            </a:extLst>
          </p:cNvPr>
          <p:cNvSpPr txBox="1"/>
          <p:nvPr/>
        </p:nvSpPr>
        <p:spPr>
          <a:xfrm>
            <a:off x="3533171" y="3967318"/>
            <a:ext cx="1171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1FB52-1F22-05FC-F9F6-D0598BFAADD4}"/>
              </a:ext>
            </a:extLst>
          </p:cNvPr>
          <p:cNvSpPr txBox="1"/>
          <p:nvPr/>
        </p:nvSpPr>
        <p:spPr>
          <a:xfrm>
            <a:off x="7475530" y="2017961"/>
            <a:ext cx="1712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64D3337-5E50-EF4E-FC7E-3D04F8B855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70" y="1736094"/>
            <a:ext cx="763260" cy="797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DE13531-16E6-3F53-122A-E460CC091C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90" y="2757478"/>
            <a:ext cx="763260" cy="829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4D131E-6C2E-AF22-37B4-AF22CF4B526B}"/>
              </a:ext>
            </a:extLst>
          </p:cNvPr>
          <p:cNvSpPr txBox="1"/>
          <p:nvPr/>
        </p:nvSpPr>
        <p:spPr>
          <a:xfrm>
            <a:off x="7352778" y="2906698"/>
            <a:ext cx="1989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ВУЗы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538D53-F66F-605D-60DB-2BB359BD6E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5" y="4778187"/>
            <a:ext cx="763260" cy="8635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672ECE-1557-51CD-57B6-41DCA4345B14}"/>
              </a:ext>
            </a:extLst>
          </p:cNvPr>
          <p:cNvSpPr txBox="1"/>
          <p:nvPr/>
        </p:nvSpPr>
        <p:spPr>
          <a:xfrm>
            <a:off x="7264387" y="5020440"/>
            <a:ext cx="1989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ИП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22C686-4A0B-2379-3668-92CAAFC3B8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0696" y="5784538"/>
            <a:ext cx="763260" cy="817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FA0A3-539E-4366-847A-6B12ADB513B4}"/>
              </a:ext>
            </a:extLst>
          </p:cNvPr>
          <p:cNvSpPr txBox="1"/>
          <p:nvPr/>
        </p:nvSpPr>
        <p:spPr>
          <a:xfrm flipH="1">
            <a:off x="3533170" y="6205400"/>
            <a:ext cx="1790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Интернаты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9769D7-0740-CC59-06DC-8093DA4966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1313" y="5779548"/>
            <a:ext cx="763261" cy="8223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C047C6-AF51-864A-3D8E-4EC3746A26BA}"/>
              </a:ext>
            </a:extLst>
          </p:cNvPr>
          <p:cNvSpPr txBox="1"/>
          <p:nvPr/>
        </p:nvSpPr>
        <p:spPr>
          <a:xfrm>
            <a:off x="7475530" y="6077311"/>
            <a:ext cx="2092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Санатории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8953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724C4-8985-3325-B4CF-DF8AE357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96FB5-6262-9136-D0CF-0D616275F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DF407-E3F4-D0F0-2113-4728F87E4C8C}"/>
              </a:ext>
            </a:extLst>
          </p:cNvPr>
          <p:cNvSpPr txBox="1"/>
          <p:nvPr/>
        </p:nvSpPr>
        <p:spPr>
          <a:xfrm>
            <a:off x="1271083" y="729496"/>
            <a:ext cx="9013567" cy="1123712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Росстата на 2024 г.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Республике Крым общая численность детей в возрасте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5 до 18 лет составляет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3D76C-99BC-A023-D864-64B674DB56F5}"/>
              </a:ext>
            </a:extLst>
          </p:cNvPr>
          <p:cNvSpPr txBox="1"/>
          <p:nvPr/>
        </p:nvSpPr>
        <p:spPr>
          <a:xfrm>
            <a:off x="2142415" y="3817878"/>
            <a:ext cx="7270899" cy="783193"/>
          </a:xfrm>
          <a:prstGeom prst="round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  <a:bevelB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АИС «Навигатор ДО РК» на декабрь 2024 г. охват детей ДО в возрасте от 5 до 18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61F94-E9C7-63A7-2CE6-28F632D792CA}"/>
              </a:ext>
            </a:extLst>
          </p:cNvPr>
          <p:cNvSpPr txBox="1"/>
          <p:nvPr/>
        </p:nvSpPr>
        <p:spPr>
          <a:xfrm>
            <a:off x="4693180" y="2812530"/>
            <a:ext cx="2782956" cy="822305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307 286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66A41867-4312-578A-60A1-787A1656C120}"/>
              </a:ext>
            </a:extLst>
          </p:cNvPr>
          <p:cNvSpPr/>
          <p:nvPr/>
        </p:nvSpPr>
        <p:spPr>
          <a:xfrm>
            <a:off x="5649850" y="2047382"/>
            <a:ext cx="256030" cy="750682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9E0E6-C9F0-46CA-BE43-5E5E3B0F16C1}"/>
              </a:ext>
            </a:extLst>
          </p:cNvPr>
          <p:cNvSpPr txBox="1"/>
          <p:nvPr/>
        </p:nvSpPr>
        <p:spPr>
          <a:xfrm>
            <a:off x="3195962" y="5416526"/>
            <a:ext cx="2709918" cy="546497"/>
          </a:xfrm>
          <a:prstGeom prst="roundRect">
            <a:avLst>
              <a:gd name="adj" fmla="val 27564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244 657 чел.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DD3207FF-F56E-4F1B-2CAD-6C9EFCD7020D}"/>
              </a:ext>
            </a:extLst>
          </p:cNvPr>
          <p:cNvSpPr/>
          <p:nvPr/>
        </p:nvSpPr>
        <p:spPr>
          <a:xfrm>
            <a:off x="5649850" y="4797576"/>
            <a:ext cx="256030" cy="42244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9D6B0-1FAD-D466-9803-22EE7C35D4FE}"/>
              </a:ext>
            </a:extLst>
          </p:cNvPr>
          <p:cNvSpPr txBox="1"/>
          <p:nvPr/>
        </p:nvSpPr>
        <p:spPr>
          <a:xfrm>
            <a:off x="6941488" y="5416526"/>
            <a:ext cx="2894275" cy="519708"/>
          </a:xfrm>
          <a:prstGeom prst="roundRect">
            <a:avLst>
              <a:gd name="adj" fmla="val 19780"/>
            </a:avLst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79,62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 (2024 г.)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39326A9-F0B6-DF92-60FC-82C0672D6AF4}"/>
              </a:ext>
            </a:extLst>
          </p:cNvPr>
          <p:cNvSpPr/>
          <p:nvPr/>
        </p:nvSpPr>
        <p:spPr>
          <a:xfrm rot="16200000">
            <a:off x="6414137" y="5311770"/>
            <a:ext cx="256030" cy="61813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4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E7E81-F1AF-5ACB-2793-751CD378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BE4691-41CD-FCFB-BBB3-F860CF1F0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AA925-386B-32CB-E5C7-4164BCA62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86A79-DF2F-1A9F-2B72-A19D80C9DAEB}"/>
              </a:ext>
            </a:extLst>
          </p:cNvPr>
          <p:cNvSpPr txBox="1"/>
          <p:nvPr/>
        </p:nvSpPr>
        <p:spPr>
          <a:xfrm>
            <a:off x="1271083" y="729496"/>
            <a:ext cx="9013567" cy="1123712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Росстата на 2024 г.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Республике Крым общая численность детей в возрасте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5 до 18 лет составляет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AD551-CE84-B591-7198-332B9CAB8455}"/>
              </a:ext>
            </a:extLst>
          </p:cNvPr>
          <p:cNvSpPr txBox="1"/>
          <p:nvPr/>
        </p:nvSpPr>
        <p:spPr>
          <a:xfrm>
            <a:off x="2142415" y="3817878"/>
            <a:ext cx="7270899" cy="1123712"/>
          </a:xfrm>
          <a:prstGeom prst="roundRect">
            <a:avLst/>
          </a:prstGeom>
          <a:solidFill>
            <a:srgbClr val="00AA48"/>
          </a:solidFill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  <a:bevelB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АИС «Навигатор ДО РК»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конец мая 2025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ОХВАТ детей ДО в возрасте от 5 до 18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0981D-54B5-F1B8-880B-DAFBE23509CD}"/>
              </a:ext>
            </a:extLst>
          </p:cNvPr>
          <p:cNvSpPr txBox="1"/>
          <p:nvPr/>
        </p:nvSpPr>
        <p:spPr>
          <a:xfrm>
            <a:off x="4693180" y="2812530"/>
            <a:ext cx="2782956" cy="822305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307 286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5D3696EE-7CB8-E76A-4BB6-98FF0286A5D2}"/>
              </a:ext>
            </a:extLst>
          </p:cNvPr>
          <p:cNvSpPr/>
          <p:nvPr/>
        </p:nvSpPr>
        <p:spPr>
          <a:xfrm>
            <a:off x="5649850" y="2047382"/>
            <a:ext cx="256030" cy="750682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F1A73B-2FD3-AD8E-DA0C-B72CB15990CF}"/>
              </a:ext>
            </a:extLst>
          </p:cNvPr>
          <p:cNvSpPr txBox="1"/>
          <p:nvPr/>
        </p:nvSpPr>
        <p:spPr>
          <a:xfrm>
            <a:off x="3195962" y="5416526"/>
            <a:ext cx="2709918" cy="546497"/>
          </a:xfrm>
          <a:prstGeom prst="roundRect">
            <a:avLst>
              <a:gd name="adj" fmla="val 27564"/>
            </a:avLst>
          </a:prstGeom>
          <a:solidFill>
            <a:srgbClr val="00AA48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211 082 чел.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219CD0EF-0DDF-1976-42D2-803A8BD4AB0D}"/>
              </a:ext>
            </a:extLst>
          </p:cNvPr>
          <p:cNvSpPr/>
          <p:nvPr/>
        </p:nvSpPr>
        <p:spPr>
          <a:xfrm>
            <a:off x="5649850" y="4797576"/>
            <a:ext cx="256030" cy="42244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046FA-1E02-DB06-F322-6ECEE6462128}"/>
              </a:ext>
            </a:extLst>
          </p:cNvPr>
          <p:cNvSpPr txBox="1"/>
          <p:nvPr/>
        </p:nvSpPr>
        <p:spPr>
          <a:xfrm>
            <a:off x="6941488" y="5416526"/>
            <a:ext cx="4226621" cy="519708"/>
          </a:xfrm>
          <a:prstGeom prst="roundRect">
            <a:avLst>
              <a:gd name="adj" fmla="val 19780"/>
            </a:avLst>
          </a:prstGeom>
          <a:solidFill>
            <a:srgbClr val="00AA48"/>
          </a:solidFill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68,54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 (2025 г.) /при ФП 61,5%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3FCC60B2-F1EC-B576-43B4-1AC5A92C80AC}"/>
              </a:ext>
            </a:extLst>
          </p:cNvPr>
          <p:cNvSpPr/>
          <p:nvPr/>
        </p:nvSpPr>
        <p:spPr>
          <a:xfrm rot="16200000">
            <a:off x="6414137" y="5311770"/>
            <a:ext cx="256030" cy="61813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05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84E7C1-031C-A5C8-8DFC-98CBF69C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05869-D6E2-041C-A3B1-921EB513A5EE}"/>
              </a:ext>
            </a:extLst>
          </p:cNvPr>
          <p:cNvSpPr txBox="1"/>
          <p:nvPr/>
        </p:nvSpPr>
        <p:spPr>
          <a:xfrm>
            <a:off x="814196" y="495223"/>
            <a:ext cx="6949059" cy="715089"/>
          </a:xfrm>
          <a:prstGeom prst="roundRect">
            <a:avLst/>
          </a:prstGeom>
          <a:solidFill>
            <a:srgbClr val="87E3E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Росстата в 2024 г. в Республике Крым общая численность детей в возрасте от 5 до 18 лет составляет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57CA054-06C3-0CB5-C30B-5DF60B0DFF21}"/>
              </a:ext>
            </a:extLst>
          </p:cNvPr>
          <p:cNvSpPr/>
          <p:nvPr/>
        </p:nvSpPr>
        <p:spPr>
          <a:xfrm>
            <a:off x="8019288" y="863007"/>
            <a:ext cx="640080" cy="320040"/>
          </a:xfrm>
          <a:prstGeom prst="rightArrow">
            <a:avLst/>
          </a:prstGeom>
          <a:solidFill>
            <a:srgbClr val="87E3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6285C-8692-DAC0-6A44-7C56D0E15528}"/>
              </a:ext>
            </a:extLst>
          </p:cNvPr>
          <p:cNvSpPr txBox="1"/>
          <p:nvPr/>
        </p:nvSpPr>
        <p:spPr>
          <a:xfrm>
            <a:off x="8659369" y="818715"/>
            <a:ext cx="2348600" cy="510778"/>
          </a:xfrm>
          <a:prstGeom prst="roundRect">
            <a:avLst/>
          </a:prstGeom>
          <a:solidFill>
            <a:srgbClr val="87E3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307 286чел.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58CB7D-D91E-1F34-BBFB-3716D2BC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6" y="1765152"/>
            <a:ext cx="5944115" cy="8474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AEF7A3-052D-348C-62EA-32031B355802}"/>
              </a:ext>
            </a:extLst>
          </p:cNvPr>
          <p:cNvSpPr txBox="1"/>
          <p:nvPr/>
        </p:nvSpPr>
        <p:spPr>
          <a:xfrm>
            <a:off x="468923" y="2735450"/>
            <a:ext cx="5627077" cy="715089"/>
          </a:xfrm>
          <a:prstGeom prst="roundRect">
            <a:avLst/>
          </a:prstGeom>
          <a:solidFill>
            <a:srgbClr val="CCFF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25 декабря 2024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охват ДО РК детей в возрасте от 5 до 18 лет –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B7F742AD-1CA0-BD22-05E3-A260A2C69F47}"/>
              </a:ext>
            </a:extLst>
          </p:cNvPr>
          <p:cNvSpPr/>
          <p:nvPr/>
        </p:nvSpPr>
        <p:spPr>
          <a:xfrm>
            <a:off x="6388366" y="3098531"/>
            <a:ext cx="640080" cy="320040"/>
          </a:xfrm>
          <a:prstGeom prst="rightArrow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DDF11B-2934-3784-B866-84A0EB083BB1}"/>
              </a:ext>
            </a:extLst>
          </p:cNvPr>
          <p:cNvSpPr txBox="1"/>
          <p:nvPr/>
        </p:nvSpPr>
        <p:spPr>
          <a:xfrm>
            <a:off x="7159755" y="3041916"/>
            <a:ext cx="2196083" cy="510778"/>
          </a:xfrm>
          <a:prstGeom prst="roundRect">
            <a:avLst/>
          </a:prstGeom>
          <a:solidFill>
            <a:srgbClr val="CC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269 715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EC5CA5AA-5172-4CDC-E314-E3F61B332563}"/>
              </a:ext>
            </a:extLst>
          </p:cNvPr>
          <p:cNvSpPr/>
          <p:nvPr/>
        </p:nvSpPr>
        <p:spPr>
          <a:xfrm>
            <a:off x="9487147" y="3156709"/>
            <a:ext cx="640080" cy="320040"/>
          </a:xfrm>
          <a:prstGeom prst="rightArrow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AECA0-F7D6-7305-41B2-221067D2700F}"/>
              </a:ext>
            </a:extLst>
          </p:cNvPr>
          <p:cNvSpPr txBox="1"/>
          <p:nvPr/>
        </p:nvSpPr>
        <p:spPr>
          <a:xfrm>
            <a:off x="10165273" y="3041916"/>
            <a:ext cx="1710203" cy="510778"/>
          </a:xfrm>
          <a:prstGeom prst="roundRect">
            <a:avLst/>
          </a:prstGeom>
          <a:solidFill>
            <a:srgbClr val="CC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86,2%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20111-5954-B5D5-8AC0-E645C404B22C}"/>
              </a:ext>
            </a:extLst>
          </p:cNvPr>
          <p:cNvSpPr txBox="1"/>
          <p:nvPr/>
        </p:nvSpPr>
        <p:spPr>
          <a:xfrm>
            <a:off x="1592057" y="5071073"/>
            <a:ext cx="32620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детей,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обучающихся по ДОП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подведомственные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МОНМ РК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13937-5DF1-EA02-0CA3-401DDAFD9396}"/>
              </a:ext>
            </a:extLst>
          </p:cNvPr>
          <p:cNvSpPr txBox="1"/>
          <p:nvPr/>
        </p:nvSpPr>
        <p:spPr>
          <a:xfrm>
            <a:off x="2557181" y="5906832"/>
            <a:ext cx="1593259" cy="408623"/>
          </a:xfrm>
          <a:prstGeom prst="round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244 657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8AC4DD-3BA9-0C67-2A1A-A0FA249D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91" y="3701291"/>
            <a:ext cx="1331773" cy="1331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05629C-2184-654B-1B07-5D37C572E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16" y="3712811"/>
            <a:ext cx="1331773" cy="1331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  <a:bevelB prst="convex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6C2EE6-2397-E74E-AA38-102E9CA4C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82" y="3686322"/>
            <a:ext cx="1331774" cy="13317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B59E61-1342-EDCF-2ED3-1A31EDC0D177}"/>
              </a:ext>
            </a:extLst>
          </p:cNvPr>
          <p:cNvSpPr txBox="1"/>
          <p:nvPr/>
        </p:nvSpPr>
        <p:spPr>
          <a:xfrm>
            <a:off x="4617590" y="5097562"/>
            <a:ext cx="34931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детей, обучающихся по ДОП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подведомственные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Министерству культуры РК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2967EA-A028-C36A-DB58-4FBC387A07B9}"/>
              </a:ext>
            </a:extLst>
          </p:cNvPr>
          <p:cNvSpPr txBox="1"/>
          <p:nvPr/>
        </p:nvSpPr>
        <p:spPr>
          <a:xfrm>
            <a:off x="5694803" y="5906796"/>
            <a:ext cx="1371306" cy="408623"/>
          </a:xfrm>
          <a:prstGeom prst="round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20 230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3A9D6A-F585-4E0F-4205-59A9B0282637}"/>
              </a:ext>
            </a:extLst>
          </p:cNvPr>
          <p:cNvSpPr txBox="1"/>
          <p:nvPr/>
        </p:nvSpPr>
        <p:spPr>
          <a:xfrm>
            <a:off x="8019287" y="5097562"/>
            <a:ext cx="349313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детей, обучающихся по программам спортивной 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подведомственные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Министерству спорта РК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CF0C-5538-8368-4464-2977FE2FFD47}"/>
              </a:ext>
            </a:extLst>
          </p:cNvPr>
          <p:cNvSpPr txBox="1"/>
          <p:nvPr/>
        </p:nvSpPr>
        <p:spPr>
          <a:xfrm>
            <a:off x="8832425" y="6033438"/>
            <a:ext cx="1593259" cy="408623"/>
          </a:xfrm>
          <a:prstGeom prst="round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4 828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1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7C0B-293C-F7B2-CD98-0A95796C1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1B46B1-BDE2-E746-752F-50221DD22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5A9F7-A492-559C-39CF-38B68AAAE8EB}"/>
              </a:ext>
            </a:extLst>
          </p:cNvPr>
          <p:cNvSpPr txBox="1"/>
          <p:nvPr/>
        </p:nvSpPr>
        <p:spPr>
          <a:xfrm>
            <a:off x="814196" y="495223"/>
            <a:ext cx="6949059" cy="715089"/>
          </a:xfrm>
          <a:prstGeom prst="roundRect">
            <a:avLst/>
          </a:prstGeom>
          <a:solidFill>
            <a:srgbClr val="87E3E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Росстата в 2024 г. в Республике Крым общая численность детей в возрасте от 5 до 18 лет составляет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D8352D5-DA8A-3BAA-1167-39E4DE74E377}"/>
              </a:ext>
            </a:extLst>
          </p:cNvPr>
          <p:cNvSpPr/>
          <p:nvPr/>
        </p:nvSpPr>
        <p:spPr>
          <a:xfrm>
            <a:off x="8019288" y="863007"/>
            <a:ext cx="640080" cy="320040"/>
          </a:xfrm>
          <a:prstGeom prst="rightArrow">
            <a:avLst/>
          </a:prstGeom>
          <a:solidFill>
            <a:srgbClr val="87E3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9F8D2-FF1B-EACD-EDEF-3BD607012E2F}"/>
              </a:ext>
            </a:extLst>
          </p:cNvPr>
          <p:cNvSpPr txBox="1"/>
          <p:nvPr/>
        </p:nvSpPr>
        <p:spPr>
          <a:xfrm>
            <a:off x="8659369" y="818715"/>
            <a:ext cx="2348600" cy="510778"/>
          </a:xfrm>
          <a:prstGeom prst="roundRect">
            <a:avLst/>
          </a:prstGeom>
          <a:solidFill>
            <a:srgbClr val="87E3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307 286чел.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A29ED7-4B1C-77E8-D9F5-0C41A8425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6" y="1765152"/>
            <a:ext cx="5944115" cy="8474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DBB08A-078B-D024-38BC-5E9504FC43F2}"/>
              </a:ext>
            </a:extLst>
          </p:cNvPr>
          <p:cNvSpPr txBox="1"/>
          <p:nvPr/>
        </p:nvSpPr>
        <p:spPr>
          <a:xfrm>
            <a:off x="468923" y="2735450"/>
            <a:ext cx="5627077" cy="715089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30 мая 2025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охват ДО РК детей в возрасте от 5 до 18 лет –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2652BD6C-392F-91E5-78CD-87FAD5E9DABE}"/>
              </a:ext>
            </a:extLst>
          </p:cNvPr>
          <p:cNvSpPr/>
          <p:nvPr/>
        </p:nvSpPr>
        <p:spPr>
          <a:xfrm>
            <a:off x="6388366" y="3098531"/>
            <a:ext cx="640080" cy="320040"/>
          </a:xfrm>
          <a:prstGeom prst="rightArrow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B8C622-4888-03F8-B6CA-E80D828866AA}"/>
              </a:ext>
            </a:extLst>
          </p:cNvPr>
          <p:cNvSpPr txBox="1"/>
          <p:nvPr/>
        </p:nvSpPr>
        <p:spPr>
          <a:xfrm>
            <a:off x="7159756" y="3041916"/>
            <a:ext cx="2073072" cy="510778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227 667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465CD46F-AE7A-2080-586A-75B083005696}"/>
              </a:ext>
            </a:extLst>
          </p:cNvPr>
          <p:cNvSpPr/>
          <p:nvPr/>
        </p:nvSpPr>
        <p:spPr>
          <a:xfrm>
            <a:off x="9309014" y="3156709"/>
            <a:ext cx="640080" cy="320040"/>
          </a:xfrm>
          <a:prstGeom prst="rightArrow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1491D-E64D-34D4-AE5C-7FC2549D77FA}"/>
              </a:ext>
            </a:extLst>
          </p:cNvPr>
          <p:cNvSpPr txBox="1"/>
          <p:nvPr/>
        </p:nvSpPr>
        <p:spPr>
          <a:xfrm>
            <a:off x="10025281" y="2612570"/>
            <a:ext cx="1865965" cy="919401"/>
          </a:xfrm>
          <a:prstGeom prst="roundRect">
            <a:avLst>
              <a:gd name="adj" fmla="val 17633"/>
            </a:avLst>
          </a:prstGeom>
          <a:solidFill>
            <a:srgbClr val="99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74,1%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ФП 61,5%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45A03E-6A93-07AA-32C1-130B108CD100}"/>
              </a:ext>
            </a:extLst>
          </p:cNvPr>
          <p:cNvSpPr txBox="1"/>
          <p:nvPr/>
        </p:nvSpPr>
        <p:spPr>
          <a:xfrm>
            <a:off x="1592057" y="5071073"/>
            <a:ext cx="32620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детей,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обучающихся по ДОП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подведомственные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МОНМ РК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40997C-CA41-EB77-35DF-77CC63FBCBBE}"/>
              </a:ext>
            </a:extLst>
          </p:cNvPr>
          <p:cNvSpPr txBox="1"/>
          <p:nvPr/>
        </p:nvSpPr>
        <p:spPr>
          <a:xfrm>
            <a:off x="2557181" y="5906832"/>
            <a:ext cx="1593259" cy="408623"/>
          </a:xfrm>
          <a:prstGeom prst="round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211 082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32E00A-DDDA-FA52-9475-D3C959900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91" y="3701291"/>
            <a:ext cx="1331773" cy="1331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7FF5F3-3781-B1D1-1F40-EF7EA19B1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16" y="3712811"/>
            <a:ext cx="1331773" cy="1331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  <a:bevelB prst="convex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0CBE51-EA78-7399-66DA-88B414D90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82" y="3686322"/>
            <a:ext cx="1331774" cy="13317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F8B337-B4B3-14A9-E10E-E68C4BAE3EA3}"/>
              </a:ext>
            </a:extLst>
          </p:cNvPr>
          <p:cNvSpPr txBox="1"/>
          <p:nvPr/>
        </p:nvSpPr>
        <p:spPr>
          <a:xfrm>
            <a:off x="4617590" y="5097562"/>
            <a:ext cx="34931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детей, обучающихся по ДОП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подведомственные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Министерству культуры РК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56F26A-4C28-C2D4-22CA-35A77D58EFE5}"/>
              </a:ext>
            </a:extLst>
          </p:cNvPr>
          <p:cNvSpPr txBox="1"/>
          <p:nvPr/>
        </p:nvSpPr>
        <p:spPr>
          <a:xfrm>
            <a:off x="5694803" y="5906796"/>
            <a:ext cx="1371306" cy="408623"/>
          </a:xfrm>
          <a:prstGeom prst="round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16 585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44F96C-3978-06A9-209B-154D91C34C21}"/>
              </a:ext>
            </a:extLst>
          </p:cNvPr>
          <p:cNvSpPr txBox="1"/>
          <p:nvPr/>
        </p:nvSpPr>
        <p:spPr>
          <a:xfrm>
            <a:off x="8019287" y="5097562"/>
            <a:ext cx="349313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детей, обучающихся по программам спортивной 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подведомственные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Министерству спорта РК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CA3349-2B57-4C64-9166-F2C57F927410}"/>
              </a:ext>
            </a:extLst>
          </p:cNvPr>
          <p:cNvSpPr txBox="1"/>
          <p:nvPr/>
        </p:nvSpPr>
        <p:spPr>
          <a:xfrm>
            <a:off x="8832425" y="6033438"/>
            <a:ext cx="1593259" cy="408623"/>
          </a:xfrm>
          <a:prstGeom prst="round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3 762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31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2064</Words>
  <Application>Microsoft Office PowerPoint</Application>
  <PresentationFormat>Широкоэкранный</PresentationFormat>
  <Paragraphs>403</Paragraphs>
  <Slides>38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Arial</vt:lpstr>
      <vt:lpstr>Bahnschrift SemiBold SemiConden</vt:lpstr>
      <vt:lpstr>Calibri</vt:lpstr>
      <vt:lpstr>Calibri Light</vt:lpstr>
      <vt:lpstr>Helvetica</vt:lpstr>
      <vt:lpstr>Montserrat</vt:lpstr>
      <vt:lpstr>Montserrat Medium</vt:lpstr>
      <vt:lpstr>Times New Roman</vt:lpstr>
      <vt:lpstr>Wingdings</vt:lpstr>
      <vt:lpstr>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Регионального модельного центра по внедрению Целевой модели развития системы дополнительного образования детей в Республике Крым</dc:title>
  <dc:creator>RMC-3</dc:creator>
  <cp:lastModifiedBy>User</cp:lastModifiedBy>
  <cp:revision>131</cp:revision>
  <dcterms:created xsi:type="dcterms:W3CDTF">2021-12-02T08:15:24Z</dcterms:created>
  <dcterms:modified xsi:type="dcterms:W3CDTF">2025-08-22T11:50:48Z</dcterms:modified>
</cp:coreProperties>
</file>