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1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1BC5-5D58-48BF-9B07-315B9E8110F8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992C2-1A58-4AA6-BE57-4FCAB94B1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5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E0FCC-AAED-7CA3-324D-999E3D455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6AD7AC-996F-4AC3-6F7D-AAAF735C6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F428F-3C6C-C8A5-C254-F1138584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017C-4549-4C52-8134-806B08AB54C6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73478-D7BD-A1FB-E643-1AC159A3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8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38CD4-79AA-EB94-98B3-0670E383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5E7704-B1F3-9211-B462-0A964266C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5BEA1-6458-FE08-C1E8-DCA66895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A5CA-DAFB-46A4-92F6-D72E84EB4D5B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6A044-0DED-688D-F61D-DB9C4F10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1E6AC856-EB79-D758-0A77-D1C4B4E8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63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D8EEA0-5A0F-FFBE-75BD-0CE8C5BD4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E17A67-6A07-5219-978F-47506BD98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7E7F9-D8F1-157D-4E5E-AE6E7BF4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221-F708-44BB-A41C-A7E8F60F5F96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86067-CD3F-19B4-6A2C-A9441E9D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398CE3D5-E24B-9D52-F865-31E380E2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3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296D3-AB50-B407-615B-C1DCEFC5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0DC41-7726-27DD-C3EA-364E97C7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3E555-0604-521E-1176-02E9D0E5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D519-B80E-4BBC-BAAE-6674EE9F31B2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7EA62-598C-6130-5F7A-6E04392C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598457B2-FE0C-210E-1824-512F5B8E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6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73108-446F-7D53-9E47-8EF5F264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6A636B-D08F-B752-CFF4-4006D12CB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35606-0762-DD58-3506-9510C501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DCC1-B782-4569-96C1-BD9357588412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BE1B2-1AB2-239F-A5DD-A8D1DB8C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99231DEF-07B5-CB34-A7CA-DA8B53E2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79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42FE-7426-0A10-707E-9A0AA0A3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7C22-14A9-1A79-9076-28DE5C8F2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08D785-65C1-4DB1-AEEF-2ED5ACBB8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8DCC6C-0D54-24BF-6472-E5F73C2A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045-14A2-476A-9C33-15087776BC98}" type="datetime1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1BD676-4631-2F84-5B50-4D2E2BCA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4BF5AA58-9B62-BA33-D59F-6F528343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13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A2F1B-0247-1B2F-E0C7-A2A6E2E8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A0167-FFB3-2D7F-A186-50F332645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467EC7-4F1E-5707-3904-532E0E451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493FA3-8CFD-2552-10B0-E53AE0CD6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9728F8-4624-5D78-5407-F7D53DA96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0F4060-6BA3-A25A-2381-BBC2245B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BAA4-4669-4BD1-892F-B0D197FBD1DF}" type="datetime1">
              <a:rPr lang="ru-RU" smtClean="0"/>
              <a:t>26.05.2025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230524-D735-5560-FA0A-C765FC57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B432EA95-738D-5D72-8ECA-C71B5E78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0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B9B39-08FE-AB2F-881A-3D3B2287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1084E-7667-0527-989F-A46108EF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20E-7C00-4C94-8CF0-3663774515CB}" type="datetime1">
              <a:rPr lang="ru-RU" smtClean="0"/>
              <a:t>26.05.2025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7182D5-16FB-CF49-F211-59828ED0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42A6622-723F-DFEA-3BA4-15D1D4CB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12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1C6322-CA99-D418-5EF3-0BB3E360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DC1D-5CE0-450A-95DA-F89DF2F72696}" type="datetime1">
              <a:rPr lang="ru-RU" smtClean="0"/>
              <a:t>26.05.2025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936196-A600-895C-F195-13D1C5CD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20895F-F6A5-88FB-2B85-74EF0A52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98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14C77-8690-030D-D2CB-59CEF946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237AFF-E55F-A082-00AF-CDD56807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2A2DFE-6C6F-77D3-CBE6-9CE4EA9BC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854C7-1ABC-AEF7-7890-7700572E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2C5C-7148-457D-8E24-2B905B1AE4B0}" type="datetime1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8996FF-DF11-CA6B-AFA4-FC68658E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EEEB5D1-BF45-41D9-3CDF-5CB5D65D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B7F22-B6AD-848C-863B-3DAA12BC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9DB2BE-97D5-59FB-A3B2-60FE84F50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A946CE-6EFB-5EE6-66CA-80979DCC6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54E4A-DF7C-F79A-C057-EA2E41DB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9D6E-638F-42A5-8C94-D22B1896BC4B}" type="datetime1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E37385-35AD-31C1-D1F0-BE692CA5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BB2E5AFF-240D-B12C-8AE2-2F952A10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052" y="6117994"/>
            <a:ext cx="498764" cy="50996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0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11521-3A74-D079-39C6-4BA0A887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4DE6CB-F5F7-361C-DBE6-FDFC74DA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1ADD4-DB90-C0A2-171E-6CAD215FB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93AA8-F80D-447D-9319-7D6D94A92271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9124AF-7A97-7F3D-7965-15C5FB35B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F57ED-4E9D-7012-D585-6982FE89F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192C-6778-4F2D-AE4D-C0442177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0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DBBD9B1-AD01-FA31-5457-5909CB789DB6}"/>
              </a:ext>
            </a:extLst>
          </p:cNvPr>
          <p:cNvSpPr txBox="1"/>
          <p:nvPr/>
        </p:nvSpPr>
        <p:spPr>
          <a:xfrm>
            <a:off x="500743" y="5116286"/>
            <a:ext cx="11461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Составители: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Кузьминова Е.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заместитель директора, руководитель РМЦ ДОД РК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Идрисова М. Н. – методист РМЦ;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Шарикова Ф.А.- методист РМЦ</a:t>
            </a:r>
          </a:p>
        </p:txBody>
      </p:sp>
      <p:sp>
        <p:nvSpPr>
          <p:cNvPr id="20" name="Google Shape;85;p1">
            <a:extLst>
              <a:ext uri="{FF2B5EF4-FFF2-40B4-BE49-F238E27FC236}">
                <a16:creationId xmlns:a16="http://schemas.microsoft.com/office/drawing/2014/main" id="{602C59D9-5D85-D6A6-42B6-F33F900DBDE1}"/>
              </a:ext>
            </a:extLst>
          </p:cNvPr>
          <p:cNvSpPr txBox="1">
            <a:spLocks/>
          </p:cNvSpPr>
          <p:nvPr/>
        </p:nvSpPr>
        <p:spPr>
          <a:xfrm>
            <a:off x="5455214" y="6497490"/>
            <a:ext cx="2601158" cy="3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Симферополь, 2025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121A25-2B42-6AF0-79C7-934A635062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" y="-60951"/>
            <a:ext cx="5016967" cy="4723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902C38-45C1-D7D8-08C7-EC9EB0A482E7}"/>
              </a:ext>
            </a:extLst>
          </p:cNvPr>
          <p:cNvSpPr txBox="1"/>
          <p:nvPr/>
        </p:nvSpPr>
        <p:spPr>
          <a:xfrm>
            <a:off x="5276675" y="2932968"/>
            <a:ext cx="68202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 переходу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«НАВИГАТОР»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организаторов программ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новый 2025/2026 учебный год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403D8E-F224-24C0-0B37-8871AFF1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6" y="264244"/>
            <a:ext cx="11120041" cy="5047344"/>
          </a:xfrm>
        </p:spPr>
        <p:txBody>
          <a:bodyPr>
            <a:normAutofit fontScale="62500" lnSpcReduction="20000"/>
          </a:bodyPr>
          <a:lstStyle/>
          <a:p>
            <a:pPr marL="180975" indent="0" algn="just">
              <a:buNone/>
            </a:pPr>
            <a:endParaRPr lang="ru-RU" sz="32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0" algn="just">
              <a:buNone/>
            </a:pPr>
            <a:r>
              <a:rPr lang="ru-RU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можно:</a:t>
            </a:r>
          </a:p>
          <a:p>
            <a:pPr marL="180975" indent="0" algn="just">
              <a:buNone/>
            </a:pP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Отредактировать </a:t>
            </a:r>
            <a:r>
              <a:rPr lang="ru-RU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дату окончания периода </a:t>
            </a: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группе, изменив её на дату окончания обучения в 2025/2026 году;</a:t>
            </a:r>
          </a:p>
          <a:p>
            <a:pPr marL="180975" indent="0" algn="just">
              <a:buNone/>
            </a:pP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Добавить </a:t>
            </a:r>
            <a:r>
              <a:rPr lang="ru-RU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новый период обучения;</a:t>
            </a:r>
          </a:p>
          <a:p>
            <a:pPr marL="180975" indent="0" algn="just">
              <a:buNone/>
              <a:tabLst>
                <a:tab pos="449263" algn="l"/>
              </a:tabLst>
            </a:pP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обучающихся </a:t>
            </a: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многолетним программам в группы/классы следующего года обучения.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Перевод обучающихся по многолетним программам в группы/классы следующего года обучения можно осуществлять и до, и после перехода Навигатора на новый, 2025/2026 учебный год. Для этого следует просто подготовить группы/классы, в которые будут переводиться обучающиеся точно таким же образом, как всегда, готовится группа или класс в любой программе в Навигаторе: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группу/класс (если ещё не создавались ранее);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в карточке группы/класса все обязательные поля, установить период обучения (на 2025/2026 учебный год), создать расписание на 2025/2026 учебный год, если это группа, сформировать перечень предметов, если это класс, и т.д.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DC0AD4-288E-441E-539F-23D81151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66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F328B-DBA5-CC8E-8D32-A84757688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B9B4C-6DF3-E6B8-01DE-E02FEF1B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38"/>
            <a:ext cx="10515600" cy="82532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ПОСЛЕ ПЕРЕХОДА (ПОСЛЕ 15 ИЮЛЯ 2025 Г.)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87584-18C8-912D-5366-B3E16F09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98" y="1014742"/>
            <a:ext cx="11747740" cy="198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18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Параметры всех действующих групп </a:t>
            </a:r>
            <a:r>
              <a:rPr lang="ru-RU" sz="18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карточках всех действующих программ: в поле Период обучения удалить неактуальные (прошлогодние) даты начала и окончания обучения, внести актуальные даты начала и окончания обучения, соответствующие наступившему в системе 2025/2026 учебном году, добавить во всех действующих группах расписание на новый 2025/2026 учебный год </a:t>
            </a:r>
            <a:r>
              <a:rPr lang="ru-RU" sz="1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УДАЛЯЯ ПРОШЛОГОДНЕЕ РАСПИСАНИЕ!</a:t>
            </a:r>
          </a:p>
          <a:p>
            <a:pPr marL="0" indent="0">
              <a:buNone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29E692-4067-9355-4E97-4F6FD024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B31370-50B2-5CBF-D7CD-ED1AF60E4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7" y="2152733"/>
            <a:ext cx="3964557" cy="32837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8FE7D7-5441-365B-7A6D-79D7D7C2E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77" y="2137715"/>
            <a:ext cx="3964557" cy="329879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2F4863-9536-1F32-BF8D-F04C704AC6A1}"/>
              </a:ext>
            </a:extLst>
          </p:cNvPr>
          <p:cNvSpPr txBox="1"/>
          <p:nvPr/>
        </p:nvSpPr>
        <p:spPr>
          <a:xfrm>
            <a:off x="759843" y="5629542"/>
            <a:ext cx="10662249" cy="998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наглядности выше, на рисунке 2, красным отмечены поля, которые следует очистить, а зелёным отмечены поля в которых следует внести 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данные на 2025/2026 учебный год</a:t>
            </a: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166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7A2D73-BC45-1B4A-3CAA-DEFD37C2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09" y="307375"/>
            <a:ext cx="10901844" cy="63205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r>
              <a:rPr lang="ru-RU" sz="24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поле Период обучения (в текущем учебном году) были установлены даты 01.09.2024-31.05.2025, то следует стереть эти данные и заменить их на 01.09.2025-31.05.2026, в том порядке, как указано на рисунке выше и в пошаговом алгоритме ниже, аналогично и с датами приёма заявок на текущий год.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1.</a:t>
            </a: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Установить дату/месяц/год окончания обучения в 2025/2026 учебном году;</a:t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Установить дату/месяц/год начала обучения в 2025/2026 учебном году;</a:t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Установить отметку в поле Прием заявок на текущий год;</a:t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Установить дату окончания приема заявок на текущий 2025/2026 учебный год.</a:t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Установить дату начала приема заявок на текущий 2025/2026 учебный год.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2. Внимательно проверить актуальность информации в других полях вкладки Параметры:</a:t>
            </a: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возраст;</a:t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часов в год (речь идет о количестве часов именно в текущем учебном году: не за весь период обучения, если программа рассчитана на несколько лет, а только НА ОДИН ГОД!);</a:t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минимальный и максимальный размер группы;</a:t>
            </a:r>
            <a:b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источник финансирования и другие поля.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3. Сохранить изменения.</a:t>
            </a:r>
            <a:endParaRPr lang="ru-RU" sz="2400" kern="1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600" b="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2CC3BE-EFDD-DF19-9495-037546D8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11FE8DA-9D04-7F52-0D62-AAF789CC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1" y="1509587"/>
            <a:ext cx="5818829" cy="4861301"/>
          </a:xfr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B73838-D729-C429-7100-0272E000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DCC902-12F6-E1E3-5498-5BD83D85D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16" y="1849607"/>
            <a:ext cx="5553300" cy="329574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DB408C-7925-BCD3-1546-979242E368BF}"/>
              </a:ext>
            </a:extLst>
          </p:cNvPr>
          <p:cNvSpPr txBox="1"/>
          <p:nvPr/>
        </p:nvSpPr>
        <p:spPr>
          <a:xfrm>
            <a:off x="629473" y="69193"/>
            <a:ext cx="9765103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1800" b="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4. Во вкладке Расписание, нажать на Добавить дни недели или период, создать и сохранить расписание группы на новый учебный год (Рис. 3):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2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DDC8F-689D-17CB-A50D-898DB5E4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6" y="12358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ПЕРЕХОДУ И ПЕРЕХОД АИС «НАВИГАТОР» НА НОВЫЙ 2025/2026 УЧЕБНЫЙ ГОД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36F1E-24D5-1409-966B-73CD892C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1" y="17579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Навигатора на новый учебный год 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ежегодная процедура, которая производится в летний период: июнь-июль, до 1 августа включительно.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ориентировочно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июля 2025 г. (середина лета)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перехода АИС «Навигатор» на новый 2025/2026 учебный год.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14ED3A-500B-A74C-D060-E08FB99C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95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2D7E4-2463-A391-4376-018494491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ECC6E-7DBB-C221-953F-43AE3AE6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62" y="160546"/>
            <a:ext cx="10515600" cy="1040981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ПРОИЗОЙДЁТ ПРИ ПЕРЕХОДЕ СИСТЕМЫ НА НОВЫЙ 2025/2026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6A7808-F47B-F647-835A-69082EFE5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79" y="1463317"/>
            <a:ext cx="10515600" cy="33502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Всем организаторам программ на электронную почту будут направлены </a:t>
            </a:r>
            <a:r>
              <a:rPr lang="ru-RU" sz="4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автоматические системные уведомления</a:t>
            </a:r>
            <a:r>
              <a:rPr lang="ru-RU" sz="4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 переходе системы на новый учебный год. </a:t>
            </a:r>
          </a:p>
          <a:p>
            <a:pPr marL="0" indent="0" algn="just">
              <a:buNone/>
            </a:pPr>
            <a:r>
              <a:rPr lang="ru-RU" sz="4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Станет </a:t>
            </a:r>
            <a:r>
              <a:rPr lang="ru-RU" sz="4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неактуальным период обучения </a:t>
            </a:r>
            <a:r>
              <a:rPr lang="ru-RU" sz="4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группах, в которых    обучение фактически завершено, и где даты начала и окончания обучения находятся в прошлом.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4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4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периода обучения 2024/2025 года останется в 2024/2025 году</a:t>
            </a:r>
            <a:r>
              <a:rPr lang="ru-RU" sz="4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расписание занятий затрагивает и прошлый и новый учебный год, визуально оно будет разделено на 2 части:</a:t>
            </a:r>
          </a:p>
          <a:p>
            <a:pPr marL="0" indent="0" algn="just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41FF4B-7A45-EC39-0B2C-C5F5B2CF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95C85-B01E-3397-60CB-E6208EFE9212}"/>
              </a:ext>
            </a:extLst>
          </p:cNvPr>
          <p:cNvSpPr txBox="1"/>
          <p:nvPr/>
        </p:nvSpPr>
        <p:spPr>
          <a:xfrm>
            <a:off x="2710132" y="4287328"/>
            <a:ext cx="67717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занятий до даты перехода на новый учебный год останется в 2024/2025 году;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занятий с даты перехода на новый учебный год по окончание периода обучения отобразится в расписании 2025/2026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79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9985-F976-5A9F-96BE-0A39BE374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B57155-0C41-0181-7F75-BE13D17B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1" y="678312"/>
            <a:ext cx="10515600" cy="3091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В карточках программ, в Чате модерации автоматически сформируется </a:t>
            </a:r>
            <a:r>
              <a:rPr lang="ru-RU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уведомление </a:t>
            </a:r>
            <a:r>
              <a:rPr lang="ru-RU" sz="25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лица Регионального администратора.</a:t>
            </a:r>
          </a:p>
          <a:p>
            <a:pPr marL="0" indent="0" algn="just">
              <a:buNone/>
            </a:pPr>
            <a:r>
              <a:rPr lang="ru-RU" sz="25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Если в группе/классе до момента перевода Навигатора на новый учебный год была установлена отметка в поле </a:t>
            </a:r>
            <a:r>
              <a:rPr lang="ru-RU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Приём заявок на текущий год</a:t>
            </a:r>
            <a:r>
              <a:rPr lang="ru-RU" sz="25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то после перевода системы на новый учебный год эта отметка останется нетронутой.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D71064-AC18-160D-7AD6-E7A03D56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778E09-7B10-B16B-5AC9-B83918AF4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51" y="3016915"/>
            <a:ext cx="2997093" cy="301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21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1AF4E-33D4-7932-BE84-D1BF517349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ПРОИЗОЙДЕТ С ЗАЯВКАМИ ПРИ ПЕРЕХОДЕ СИСТЕМЫ НА НОВЫЙ 2025/2026 УЧЕБНЫЙ ГОД?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C1EEF-8A83-D4B1-4D74-60DB88C39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318"/>
            <a:ext cx="10515600" cy="4253272"/>
          </a:xfrm>
        </p:spPr>
        <p:txBody>
          <a:bodyPr>
            <a:normAutofit fontScale="92500" lnSpcReduction="10000"/>
          </a:bodyPr>
          <a:lstStyle/>
          <a:p>
            <a:pPr marL="85725" indent="0" algn="l">
              <a:buNone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автоматическом режиме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ЕАКТУАЛЬНЫЕ ЗАЯВКИ</a:t>
            </a: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2024/2025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будут </a:t>
            </a: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отменены</a:t>
            </a:r>
            <a:r>
              <a:rPr kumimoji="0" lang="ru-RU" sz="260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2600" b="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Выражаясь проще:</a:t>
            </a:r>
          </a:p>
          <a:p>
            <a:pPr marL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заявки, находящиеся на момент перевода системы на новый учебный год, в статусе Обучается - остаются в статусе Обучается;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заявки, созданные </a:t>
            </a:r>
            <a:r>
              <a:rPr lang="ru-RU" sz="2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январе-марте 2025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находящиеся в статусах </a:t>
            </a:r>
            <a:r>
              <a:rPr lang="ru-RU" sz="2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новая, подтверждена, отложена </a:t>
            </a: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автоматически отменяются;</a:t>
            </a:r>
          </a:p>
          <a:p>
            <a:pPr marL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заявки, созданные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апреле-июне 2025 г.</a:t>
            </a: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находящиеся в любых статусах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новая, подтверждена, отложена </a:t>
            </a: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остаются в тех же статусах, что и были до момента перевода.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3A73F-CAFD-9256-758C-E010387F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13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8D1BB-ADF6-DFC1-AFB6-BE8CD395C7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ОБЯЗАТЕЛЬНО НУЖНО СДЕЛАТЬ </a:t>
            </a:r>
            <a:r>
              <a:rPr lang="ru-RU" sz="2400" b="1" i="0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ПЕРЕХОДА?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49D30D-AAE9-96F0-81D9-092D2653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Обработать все необработанные заявки;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Отчислить обучающихся, завершивших обучение по однолетним программам в 2024/2025 учебном году. </a:t>
            </a:r>
          </a:p>
          <a:p>
            <a:pPr marL="0" indent="0" algn="l"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можно:</a:t>
            </a:r>
            <a:endParaRPr lang="ru-RU" sz="26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Отредактировать дату окончания периода обучения в группе, изменив её на дату окончания обучения в 2025/2026 году;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расписание на новый период обучения;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обучающихся по многолетним программам </a:t>
            </a:r>
            <a:r>
              <a:rPr lang="ru-RU" sz="2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группы/классы следующего года обучения.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ECD45-CE07-FC1B-2C1A-4240511B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1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AE914-9B73-2C9D-2FC8-94F2DF99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9" y="304742"/>
            <a:ext cx="10515600" cy="997847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ОБЯЗАТЕЛЬНО НУЖНО СДЕЛАТЬ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ПЕРЕХОДА?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590FE-0C2C-6059-7B10-DEB2E5445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9" y="1558206"/>
            <a:ext cx="10515600" cy="38505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 Параметры всех групп и классов </a:t>
            </a:r>
            <a:r>
              <a:rPr lang="ru-RU" sz="3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карточках всех действующих программ: в поле  «Период обучения», установить актуальные даты начала и окончания обучения, 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</a:t>
            </a:r>
            <a:r>
              <a:rPr lang="ru-RU" sz="3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расписание на новый 2025/2026 учебный год 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УДАЛЯЯ ПРОШЛОГОДНЕЕ РАСПИСАНИЕ</a:t>
            </a:r>
            <a:r>
              <a:rPr lang="ru-RU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</a:p>
          <a:p>
            <a:pPr algn="just">
              <a:buNone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 перевести </a:t>
            </a:r>
            <a:r>
              <a:rPr lang="ru-RU" sz="3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многолетним программам в группы/классы в системе 2025/2026 учебного года обучения.</a:t>
            </a:r>
          </a:p>
          <a:p>
            <a:pPr algn="just">
              <a:buNone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описание </a:t>
            </a:r>
            <a:r>
              <a:rPr lang="ru-RU" sz="3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оформление программ в их карточках</a:t>
            </a:r>
            <a:r>
              <a:rPr lang="ru-RU" sz="3000" b="0" i="0" dirty="0">
                <a:solidFill>
                  <a:schemeClr val="accent5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7FE54-FE77-4273-ED9B-E20BD53B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19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BB838-0D7D-C6D1-3888-AE453759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115"/>
            <a:ext cx="10515600" cy="82532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ДО ПЕРЕХОДА (ДО 15 ИЮЛЯ 2025 Г.)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0FF73-89BB-8498-8EA6-EF36925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063"/>
            <a:ext cx="10515600" cy="29706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Обработать все необработанные заявки</a:t>
            </a:r>
            <a:r>
              <a:rPr lang="ru-RU" sz="2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 Заявки с помощью фильтров Статус (1), Дата создания (2), применяя параметр ДО (3) и устанавливая Дату создания (4), а также используя фильтры Учебный год (6) и Фактический учебный год (5) выявить заявки, необработанные в 2024/2025 учебном году (Рис. 1).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83CDCE-052B-5E5A-9A1B-C721057D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6A7707-83A1-9C11-B677-697F99A74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"/>
          <a:stretch/>
        </p:blipFill>
        <p:spPr>
          <a:xfrm>
            <a:off x="2448564" y="2936062"/>
            <a:ext cx="7726510" cy="36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1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AAB64-E13E-C95F-1A22-BEE9EA2E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6" y="486148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Отчислить обучающихся, завершивших обучение по годичным (однолетним) программам в 2024/2025 учебном году.</a:t>
            </a:r>
            <a:r>
              <a:rPr lang="ru-RU" b="0" i="0" dirty="0">
                <a:effectLst/>
                <a:latin typeface="Roboto" panose="02000000000000000000" pitchFamily="2" charset="0"/>
              </a:rPr>
              <a:t/>
            </a:r>
            <a:br>
              <a:rPr lang="ru-RU" b="0" i="0" dirty="0">
                <a:effectLst/>
                <a:latin typeface="Roboto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9CA91-FF65-147E-FD6C-7F2F0DD7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56" y="1481931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которые завершили обучение по годичным программам в ушедшем 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2024/2025 учебном году, 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отчислить </a:t>
            </a: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учебных групп/классов, поскольку их обучение завершено.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автоматическом режиме зачисления и отчисления в Навигаторе не происходят –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операции по зачислению/отчислению/переводу обучающихся всегда выполняют Организаторы программ (учреждения).</a:t>
            </a:r>
          </a:p>
          <a:p>
            <a:pPr marL="0" indent="0">
              <a:buNone/>
            </a:pP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Организаторам программ необходимо 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проверить </a:t>
            </a: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имеющиеся заявки, выявить заявки завершивших обучение по годичным программам в 2024/2025 учебном году, и отменить такие заявки - отчислить обучающихся.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НЕ УДАЛЯЙТЕ ГРУППЫ/КЛАССЫ, ИЗ КОТОРЫХ ПЕРЕВОДИТЕ ОБУЧАЮЩИХСЯ, ЕСЛИ ПЛАНИРУЕТЕ В ЭТИ ЖЕ ГРУППЫ НОВЫЙ НАБОР!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96BAE3-C16C-BD58-F87B-3327364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924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470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ПОДГОТОВКА К ПЕРЕХОДУ И ПЕРЕХОД АИС «НАВИГАТОР» НА НОВЫЙ 2025/2026 УЧЕБНЫЙ ГОД</vt:lpstr>
      <vt:lpstr>ЧТО ПРОИЗОЙДЁТ ПРИ ПЕРЕХОДЕ СИСТЕМЫ НА НОВЫЙ 2025/2026 УЧЕБНЫЙ ГОД?</vt:lpstr>
      <vt:lpstr>Презентация PowerPoint</vt:lpstr>
      <vt:lpstr>ЧТО ПРОИЗОЙДЕТ С ЗАЯВКАМИ ПРИ ПЕРЕХОДЕ СИСТЕМЫ НА НОВЫЙ 2025/2026 УЧЕБНЫЙ ГОД?</vt:lpstr>
      <vt:lpstr>ЧТО ОБЯЗАТЕЛЬНО НУЖНО СДЕЛАТЬ ДО ПЕРЕХОДА?</vt:lpstr>
      <vt:lpstr>ЧТО ОБЯЗАТЕЛЬНО НУЖНО СДЕЛАТЬ ПОСЛЕ ПЕРЕХОДА?</vt:lpstr>
      <vt:lpstr>ПОДРОБНЕЕ: ДО ПЕРЕХОДА (ДО 15 ИЮЛЯ 2025 Г.)</vt:lpstr>
      <vt:lpstr>2. Отчислить обучающихся, завершивших обучение по годичным (однолетним) программам в 2024/2025 учебном году. </vt:lpstr>
      <vt:lpstr>Презентация PowerPoint</vt:lpstr>
      <vt:lpstr>ПОДРОБНЕЕ: ПОСЛЕ ПЕРЕХОДА (ПОСЛЕ 15 ИЮЛЯ 2025 Г.)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itiso1</dc:creator>
  <cp:lastModifiedBy>User</cp:lastModifiedBy>
  <cp:revision>102</cp:revision>
  <dcterms:created xsi:type="dcterms:W3CDTF">2023-03-10T11:21:19Z</dcterms:created>
  <dcterms:modified xsi:type="dcterms:W3CDTF">2025-05-26T09:43:12Z</dcterms:modified>
</cp:coreProperties>
</file>